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Telegraf" charset="1" panose="00000500000000000000"/>
      <p:regular r:id="rId37"/>
    </p:embeddedFont>
    <p:embeddedFont>
      <p:font typeface="Source Han Sans KR Bold" charset="1" panose="020B0800000000000000"/>
      <p:regular r:id="rId38"/>
    </p:embeddedFont>
    <p:embeddedFont>
      <p:font typeface="Source Han Sans KR Light" charset="1" panose="020B0300000000000000"/>
      <p:regular r:id="rId39"/>
    </p:embeddedFont>
    <p:embeddedFont>
      <p:font typeface="Source Han Sans KR" charset="1" panose="020B0400000000000000"/>
      <p:regular r:id="rId40"/>
    </p:embeddedFont>
    <p:embeddedFont>
      <p:font typeface="Glacial Indifference Bold" charset="1" panose="00000800000000000000"/>
      <p:regular r:id="rId41"/>
    </p:embeddedFont>
    <p:embeddedFont>
      <p:font typeface="Glacial Indifference" charset="1" panose="00000000000000000000"/>
      <p:regular r:id="rId42"/>
    </p:embeddedFont>
    <p:embeddedFont>
      <p:font typeface="Gothic A1 Medium" charset="1" panose="000000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https://www.youtube.com/watch?v=1GbStTl7joA" TargetMode="External" Type="http://schemas.openxmlformats.org/officeDocument/2006/relationships/video"/></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37688" y="2510"/>
            <a:ext cx="2950312" cy="10281980"/>
          </a:xfrm>
          <a:custGeom>
            <a:avLst/>
            <a:gdLst/>
            <a:ahLst/>
            <a:cxnLst/>
            <a:rect r="r" b="b" t="t" l="l"/>
            <a:pathLst>
              <a:path h="10281980" w="2950312">
                <a:moveTo>
                  <a:pt x="0" y="0"/>
                </a:moveTo>
                <a:lnTo>
                  <a:pt x="2950312" y="0"/>
                </a:lnTo>
                <a:lnTo>
                  <a:pt x="2950312" y="10281980"/>
                </a:lnTo>
                <a:lnTo>
                  <a:pt x="0" y="10281980"/>
                </a:lnTo>
                <a:lnTo>
                  <a:pt x="0" y="0"/>
                </a:lnTo>
                <a:close/>
              </a:path>
            </a:pathLst>
          </a:custGeom>
          <a:blipFill>
            <a:blip r:embed="rId2"/>
            <a:stretch>
              <a:fillRect l="-277118" t="0" r="-203723" b="0"/>
            </a:stretch>
          </a:blipFill>
          <a:ln cap="sq">
            <a:noFill/>
            <a:prstDash val="solid"/>
            <a:miter/>
          </a:ln>
        </p:spPr>
      </p:sp>
      <p:sp>
        <p:nvSpPr>
          <p:cNvPr name="AutoShape 3" id="3"/>
          <p:cNvSpPr/>
          <p:nvPr/>
        </p:nvSpPr>
        <p:spPr>
          <a:xfrm>
            <a:off x="4933452" y="1067479"/>
            <a:ext cx="10404236" cy="0"/>
          </a:xfrm>
          <a:prstGeom prst="line">
            <a:avLst/>
          </a:prstGeom>
          <a:ln cap="rnd" w="9525">
            <a:solidFill>
              <a:srgbClr val="000000"/>
            </a:solidFill>
            <a:prstDash val="solid"/>
            <a:headEnd type="none" len="sm" w="sm"/>
            <a:tailEnd type="none" len="sm" w="sm"/>
          </a:ln>
        </p:spPr>
      </p:sp>
      <p:sp>
        <p:nvSpPr>
          <p:cNvPr name="AutoShape 4" id="4"/>
          <p:cNvSpPr/>
          <p:nvPr/>
        </p:nvSpPr>
        <p:spPr>
          <a:xfrm>
            <a:off x="1028198" y="7844872"/>
            <a:ext cx="6539116" cy="0"/>
          </a:xfrm>
          <a:prstGeom prst="line">
            <a:avLst/>
          </a:prstGeom>
          <a:ln cap="flat" w="9525">
            <a:solidFill>
              <a:srgbClr val="6B6A69"/>
            </a:solidFill>
            <a:prstDash val="solid"/>
            <a:headEnd type="none" len="sm" w="sm"/>
            <a:tailEnd type="none" len="sm" w="sm"/>
          </a:ln>
        </p:spPr>
      </p:sp>
      <p:sp>
        <p:nvSpPr>
          <p:cNvPr name="AutoShape 5" id="5"/>
          <p:cNvSpPr/>
          <p:nvPr/>
        </p:nvSpPr>
        <p:spPr>
          <a:xfrm>
            <a:off x="1028198" y="8762215"/>
            <a:ext cx="6539116" cy="0"/>
          </a:xfrm>
          <a:prstGeom prst="line">
            <a:avLst/>
          </a:prstGeom>
          <a:ln cap="flat" w="9525">
            <a:solidFill>
              <a:srgbClr val="6B6A69"/>
            </a:solidFill>
            <a:prstDash val="solid"/>
            <a:headEnd type="none" len="sm" w="sm"/>
            <a:tailEnd type="none" len="sm" w="sm"/>
          </a:ln>
        </p:spPr>
      </p:sp>
      <p:sp>
        <p:nvSpPr>
          <p:cNvPr name="AutoShape 6" id="6"/>
          <p:cNvSpPr/>
          <p:nvPr/>
        </p:nvSpPr>
        <p:spPr>
          <a:xfrm>
            <a:off x="4435554" y="7844872"/>
            <a:ext cx="0" cy="924037"/>
          </a:xfrm>
          <a:prstGeom prst="line">
            <a:avLst/>
          </a:prstGeom>
          <a:ln cap="flat" w="9525">
            <a:solidFill>
              <a:srgbClr val="6B6A69"/>
            </a:solidFill>
            <a:prstDash val="solid"/>
            <a:headEnd type="none" len="sm" w="sm"/>
            <a:tailEnd type="none" len="sm" w="sm"/>
          </a:ln>
        </p:spPr>
      </p:sp>
      <p:sp>
        <p:nvSpPr>
          <p:cNvPr name="TextBox 7" id="7"/>
          <p:cNvSpPr txBox="true"/>
          <p:nvPr/>
        </p:nvSpPr>
        <p:spPr>
          <a:xfrm rot="0">
            <a:off x="1197103" y="787028"/>
            <a:ext cx="3736349" cy="519203"/>
          </a:xfrm>
          <a:prstGeom prst="rect">
            <a:avLst/>
          </a:prstGeom>
        </p:spPr>
        <p:txBody>
          <a:bodyPr anchor="t" rtlCol="false" tIns="0" lIns="0" bIns="0" rIns="0">
            <a:spAutoFit/>
          </a:bodyPr>
          <a:lstStyle/>
          <a:p>
            <a:pPr algn="l">
              <a:lnSpc>
                <a:spcPts val="3935"/>
              </a:lnSpc>
            </a:pPr>
            <a:r>
              <a:rPr lang="en-US" sz="2811">
                <a:solidFill>
                  <a:srgbClr val="000000"/>
                </a:solidFill>
                <a:latin typeface="Telegraf"/>
                <a:ea typeface="Telegraf"/>
                <a:cs typeface="Telegraf"/>
                <a:sym typeface="Telegraf"/>
              </a:rPr>
              <a:t>Business Proposal</a:t>
            </a:r>
          </a:p>
        </p:txBody>
      </p:sp>
      <p:sp>
        <p:nvSpPr>
          <p:cNvPr name="TextBox 8" id="8"/>
          <p:cNvSpPr txBox="true"/>
          <p:nvPr/>
        </p:nvSpPr>
        <p:spPr>
          <a:xfrm rot="0">
            <a:off x="1041586" y="3858737"/>
            <a:ext cx="10686953" cy="2478794"/>
          </a:xfrm>
          <a:prstGeom prst="rect">
            <a:avLst/>
          </a:prstGeom>
        </p:spPr>
        <p:txBody>
          <a:bodyPr anchor="t" rtlCol="false" tIns="0" lIns="0" bIns="0" rIns="0">
            <a:spAutoFit/>
          </a:bodyPr>
          <a:lstStyle/>
          <a:p>
            <a:pPr algn="l">
              <a:lnSpc>
                <a:spcPts val="9674"/>
              </a:lnSpc>
            </a:pPr>
            <a:r>
              <a:rPr lang="en-US" sz="9214" spc="-617">
                <a:solidFill>
                  <a:srgbClr val="000000"/>
                </a:solidFill>
                <a:latin typeface="Source Han Sans KR Bold"/>
                <a:ea typeface="Source Han Sans KR Bold"/>
                <a:cs typeface="Source Han Sans KR Bold"/>
                <a:sym typeface="Source Han Sans KR Bold"/>
              </a:rPr>
              <a:t>신토불이 커뮤니티 제작</a:t>
            </a:r>
          </a:p>
          <a:p>
            <a:pPr algn="l">
              <a:lnSpc>
                <a:spcPts val="9674"/>
              </a:lnSpc>
            </a:pPr>
          </a:p>
        </p:txBody>
      </p:sp>
      <p:sp>
        <p:nvSpPr>
          <p:cNvPr name="TextBox 9" id="9"/>
          <p:cNvSpPr txBox="true"/>
          <p:nvPr/>
        </p:nvSpPr>
        <p:spPr>
          <a:xfrm rot="0">
            <a:off x="5217500" y="8098096"/>
            <a:ext cx="1649671" cy="336605"/>
          </a:xfrm>
          <a:prstGeom prst="rect">
            <a:avLst/>
          </a:prstGeom>
        </p:spPr>
        <p:txBody>
          <a:bodyPr anchor="t" rtlCol="false" tIns="0" lIns="0" bIns="0" rIns="0">
            <a:spAutoFit/>
          </a:bodyPr>
          <a:lstStyle/>
          <a:p>
            <a:pPr algn="l" marL="0" indent="0" lvl="0">
              <a:lnSpc>
                <a:spcPts val="2838"/>
              </a:lnSpc>
            </a:pPr>
            <a:r>
              <a:rPr lang="en-US" sz="2027" spc="253">
                <a:solidFill>
                  <a:srgbClr val="000001"/>
                </a:solidFill>
                <a:latin typeface="Source Han Sans KR Bold"/>
                <a:ea typeface="Source Han Sans KR Bold"/>
                <a:cs typeface="Source Han Sans KR Bold"/>
                <a:sym typeface="Source Han Sans KR Bold"/>
              </a:rPr>
              <a:t>2024.08.24</a:t>
            </a:r>
          </a:p>
        </p:txBody>
      </p:sp>
      <p:sp>
        <p:nvSpPr>
          <p:cNvPr name="TextBox 10" id="10"/>
          <p:cNvSpPr txBox="true"/>
          <p:nvPr/>
        </p:nvSpPr>
        <p:spPr>
          <a:xfrm rot="0">
            <a:off x="1054974" y="8107909"/>
            <a:ext cx="3407356" cy="336206"/>
          </a:xfrm>
          <a:prstGeom prst="rect">
            <a:avLst/>
          </a:prstGeom>
        </p:spPr>
        <p:txBody>
          <a:bodyPr anchor="t" rtlCol="false" tIns="0" lIns="0" bIns="0" rIns="0">
            <a:spAutoFit/>
          </a:bodyPr>
          <a:lstStyle/>
          <a:p>
            <a:pPr algn="l">
              <a:lnSpc>
                <a:spcPts val="2754"/>
              </a:lnSpc>
            </a:pPr>
            <a:r>
              <a:rPr lang="en-US" sz="1967" spc="-33">
                <a:solidFill>
                  <a:srgbClr val="000001"/>
                </a:solidFill>
                <a:latin typeface="Source Han Sans KR Bold"/>
                <a:ea typeface="Source Han Sans KR Bold"/>
                <a:cs typeface="Source Han Sans KR Bold"/>
                <a:sym typeface="Source Han Sans KR Bold"/>
              </a:rPr>
              <a:t>발표자 : 김동석</a:t>
            </a:r>
          </a:p>
        </p:txBody>
      </p:sp>
      <p:sp>
        <p:nvSpPr>
          <p:cNvPr name="Freeform 11" id="11"/>
          <p:cNvSpPr/>
          <p:nvPr/>
        </p:nvSpPr>
        <p:spPr>
          <a:xfrm flipH="false" flipV="false" rot="0">
            <a:off x="16030487" y="8768909"/>
            <a:ext cx="483838" cy="487382"/>
          </a:xfrm>
          <a:custGeom>
            <a:avLst/>
            <a:gdLst/>
            <a:ahLst/>
            <a:cxnLst/>
            <a:rect r="r" b="b" t="t" l="l"/>
            <a:pathLst>
              <a:path h="487382" w="483838">
                <a:moveTo>
                  <a:pt x="0" y="0"/>
                </a:moveTo>
                <a:lnTo>
                  <a:pt x="483838" y="0"/>
                </a:lnTo>
                <a:lnTo>
                  <a:pt x="483838" y="487383"/>
                </a:lnTo>
                <a:lnTo>
                  <a:pt x="0" y="4873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6716877" y="8776205"/>
            <a:ext cx="1242680" cy="425166"/>
          </a:xfrm>
          <a:prstGeom prst="rect">
            <a:avLst/>
          </a:prstGeom>
        </p:spPr>
        <p:txBody>
          <a:bodyPr anchor="t" rtlCol="false" tIns="0" lIns="0" bIns="0" rIns="0">
            <a:spAutoFit/>
          </a:bodyPr>
          <a:lstStyle/>
          <a:p>
            <a:pPr algn="just">
              <a:lnSpc>
                <a:spcPts val="3542"/>
              </a:lnSpc>
            </a:pPr>
            <a:r>
              <a:rPr lang="en-US" sz="2530" spc="-43">
                <a:solidFill>
                  <a:srgbClr val="FFFFFF"/>
                </a:solidFill>
                <a:latin typeface="Source Han Sans KR Bold"/>
                <a:ea typeface="Source Han Sans KR Bold"/>
                <a:cs typeface="Source Han Sans KR Bold"/>
                <a:sym typeface="Source Han Sans KR Bold"/>
              </a:rPr>
              <a:t>Logo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435734" y="2065781"/>
            <a:ext cx="9654905" cy="7115363"/>
          </a:xfrm>
          <a:custGeom>
            <a:avLst/>
            <a:gdLst/>
            <a:ahLst/>
            <a:cxnLst/>
            <a:rect r="r" b="b" t="t" l="l"/>
            <a:pathLst>
              <a:path h="7115363" w="9654905">
                <a:moveTo>
                  <a:pt x="0" y="0"/>
                </a:moveTo>
                <a:lnTo>
                  <a:pt x="9654905" y="0"/>
                </a:lnTo>
                <a:lnTo>
                  <a:pt x="9654905" y="7115363"/>
                </a:lnTo>
                <a:lnTo>
                  <a:pt x="0" y="7115363"/>
                </a:lnTo>
                <a:lnTo>
                  <a:pt x="0" y="0"/>
                </a:lnTo>
                <a:close/>
              </a:path>
            </a:pathLst>
          </a:custGeom>
          <a:blipFill>
            <a:blip r:embed="rId2"/>
            <a:stretch>
              <a:fillRect l="0" t="0" r="0" b="0"/>
            </a:stretch>
          </a:blipFill>
        </p:spPr>
      </p:sp>
      <p:grpSp>
        <p:nvGrpSpPr>
          <p:cNvPr name="Group 4" id="4"/>
          <p:cNvGrpSpPr/>
          <p:nvPr/>
        </p:nvGrpSpPr>
        <p:grpSpPr>
          <a:xfrm rot="0">
            <a:off x="1435734" y="4315436"/>
            <a:ext cx="9894273" cy="4942864"/>
            <a:chOff x="0" y="0"/>
            <a:chExt cx="2605899" cy="1301824"/>
          </a:xfrm>
        </p:grpSpPr>
        <p:sp>
          <p:nvSpPr>
            <p:cNvPr name="Freeform 5" id="5"/>
            <p:cNvSpPr/>
            <p:nvPr/>
          </p:nvSpPr>
          <p:spPr>
            <a:xfrm flipH="false" flipV="false" rot="0">
              <a:off x="0" y="0"/>
              <a:ext cx="2605899" cy="1301824"/>
            </a:xfrm>
            <a:custGeom>
              <a:avLst/>
              <a:gdLst/>
              <a:ahLst/>
              <a:cxnLst/>
              <a:rect r="r" b="b" t="t" l="l"/>
              <a:pathLst>
                <a:path h="1301824" w="2605899">
                  <a:moveTo>
                    <a:pt x="0" y="0"/>
                  </a:moveTo>
                  <a:lnTo>
                    <a:pt x="2605899" y="0"/>
                  </a:lnTo>
                  <a:lnTo>
                    <a:pt x="2605899" y="1301824"/>
                  </a:lnTo>
                  <a:lnTo>
                    <a:pt x="0" y="1301824"/>
                  </a:lnTo>
                  <a:close/>
                </a:path>
              </a:pathLst>
            </a:custGeom>
            <a:solidFill>
              <a:srgbClr val="000000">
                <a:alpha val="0"/>
              </a:srgbClr>
            </a:solidFill>
            <a:ln w="38100" cap="sq">
              <a:solidFill>
                <a:srgbClr val="FF3131"/>
              </a:solidFill>
              <a:prstDash val="solid"/>
              <a:miter/>
            </a:ln>
          </p:spPr>
        </p:sp>
        <p:sp>
          <p:nvSpPr>
            <p:cNvPr name="TextBox 6" id="6"/>
            <p:cNvSpPr txBox="true"/>
            <p:nvPr/>
          </p:nvSpPr>
          <p:spPr>
            <a:xfrm>
              <a:off x="0" y="-76200"/>
              <a:ext cx="2605899" cy="1378024"/>
            </a:xfrm>
            <a:prstGeom prst="rect">
              <a:avLst/>
            </a:prstGeom>
          </p:spPr>
          <p:txBody>
            <a:bodyPr anchor="ctr" rtlCol="false" tIns="50800" lIns="50800" bIns="50800" rIns="50800"/>
            <a:lstStyle/>
            <a:p>
              <a:pPr algn="ctr">
                <a:lnSpc>
                  <a:spcPts val="3357"/>
                </a:lnSpc>
              </a:pPr>
            </a:p>
          </p:txBody>
        </p:sp>
      </p:grpSp>
      <p:grpSp>
        <p:nvGrpSpPr>
          <p:cNvPr name="Group 7" id="7"/>
          <p:cNvGrpSpPr/>
          <p:nvPr/>
        </p:nvGrpSpPr>
        <p:grpSpPr>
          <a:xfrm rot="0">
            <a:off x="1435734" y="3347416"/>
            <a:ext cx="3663741" cy="425094"/>
            <a:chOff x="0" y="0"/>
            <a:chExt cx="964936" cy="111959"/>
          </a:xfrm>
        </p:grpSpPr>
        <p:sp>
          <p:nvSpPr>
            <p:cNvPr name="Freeform 8" id="8"/>
            <p:cNvSpPr/>
            <p:nvPr/>
          </p:nvSpPr>
          <p:spPr>
            <a:xfrm flipH="false" flipV="false" rot="0">
              <a:off x="0" y="0"/>
              <a:ext cx="964936" cy="111959"/>
            </a:xfrm>
            <a:custGeom>
              <a:avLst/>
              <a:gdLst/>
              <a:ahLst/>
              <a:cxnLst/>
              <a:rect r="r" b="b" t="t" l="l"/>
              <a:pathLst>
                <a:path h="111959" w="964936">
                  <a:moveTo>
                    <a:pt x="0" y="0"/>
                  </a:moveTo>
                  <a:lnTo>
                    <a:pt x="964936" y="0"/>
                  </a:lnTo>
                  <a:lnTo>
                    <a:pt x="964936" y="111959"/>
                  </a:lnTo>
                  <a:lnTo>
                    <a:pt x="0" y="111959"/>
                  </a:lnTo>
                  <a:close/>
                </a:path>
              </a:pathLst>
            </a:custGeom>
            <a:solidFill>
              <a:srgbClr val="000000">
                <a:alpha val="0"/>
              </a:srgbClr>
            </a:solidFill>
            <a:ln w="38100" cap="sq">
              <a:solidFill>
                <a:srgbClr val="FF3131"/>
              </a:solidFill>
              <a:prstDash val="solid"/>
              <a:miter/>
            </a:ln>
          </p:spPr>
        </p:sp>
        <p:sp>
          <p:nvSpPr>
            <p:cNvPr name="TextBox 9" id="9"/>
            <p:cNvSpPr txBox="true"/>
            <p:nvPr/>
          </p:nvSpPr>
          <p:spPr>
            <a:xfrm>
              <a:off x="0" y="-76200"/>
              <a:ext cx="964936" cy="188159"/>
            </a:xfrm>
            <a:prstGeom prst="rect">
              <a:avLst/>
            </a:prstGeom>
          </p:spPr>
          <p:txBody>
            <a:bodyPr anchor="ctr" rtlCol="false" tIns="50800" lIns="50800" bIns="50800" rIns="50800"/>
            <a:lstStyle/>
            <a:p>
              <a:pPr algn="ctr">
                <a:lnSpc>
                  <a:spcPts val="3357"/>
                </a:lnSpc>
              </a:pPr>
            </a:p>
          </p:txBody>
        </p:sp>
      </p:grpSp>
      <p:grpSp>
        <p:nvGrpSpPr>
          <p:cNvPr name="Group 10" id="10"/>
          <p:cNvGrpSpPr/>
          <p:nvPr/>
        </p:nvGrpSpPr>
        <p:grpSpPr>
          <a:xfrm rot="0">
            <a:off x="1675102" y="2603148"/>
            <a:ext cx="1496022" cy="422903"/>
            <a:chOff x="0" y="0"/>
            <a:chExt cx="394014" cy="111382"/>
          </a:xfrm>
        </p:grpSpPr>
        <p:sp>
          <p:nvSpPr>
            <p:cNvPr name="Freeform 11" id="11"/>
            <p:cNvSpPr/>
            <p:nvPr/>
          </p:nvSpPr>
          <p:spPr>
            <a:xfrm flipH="false" flipV="false" rot="0">
              <a:off x="0" y="0"/>
              <a:ext cx="394014" cy="111382"/>
            </a:xfrm>
            <a:custGeom>
              <a:avLst/>
              <a:gdLst/>
              <a:ahLst/>
              <a:cxnLst/>
              <a:rect r="r" b="b" t="t" l="l"/>
              <a:pathLst>
                <a:path h="111382" w="394014">
                  <a:moveTo>
                    <a:pt x="0" y="0"/>
                  </a:moveTo>
                  <a:lnTo>
                    <a:pt x="394014" y="0"/>
                  </a:lnTo>
                  <a:lnTo>
                    <a:pt x="394014" y="111382"/>
                  </a:lnTo>
                  <a:lnTo>
                    <a:pt x="0" y="111382"/>
                  </a:lnTo>
                  <a:close/>
                </a:path>
              </a:pathLst>
            </a:custGeom>
            <a:solidFill>
              <a:srgbClr val="000000">
                <a:alpha val="0"/>
              </a:srgbClr>
            </a:solidFill>
            <a:ln w="38100" cap="sq">
              <a:solidFill>
                <a:srgbClr val="FF3131"/>
              </a:solidFill>
              <a:prstDash val="solid"/>
              <a:miter/>
            </a:ln>
          </p:spPr>
        </p:sp>
        <p:sp>
          <p:nvSpPr>
            <p:cNvPr name="TextBox 12" id="12"/>
            <p:cNvSpPr txBox="true"/>
            <p:nvPr/>
          </p:nvSpPr>
          <p:spPr>
            <a:xfrm>
              <a:off x="0" y="-76200"/>
              <a:ext cx="394014" cy="187582"/>
            </a:xfrm>
            <a:prstGeom prst="rect">
              <a:avLst/>
            </a:prstGeom>
          </p:spPr>
          <p:txBody>
            <a:bodyPr anchor="ctr" rtlCol="false" tIns="50800" lIns="50800" bIns="50800" rIns="50800"/>
            <a:lstStyle/>
            <a:p>
              <a:pPr algn="ctr">
                <a:lnSpc>
                  <a:spcPts val="3357"/>
                </a:lnSpc>
              </a:pPr>
            </a:p>
          </p:txBody>
        </p:sp>
      </p:grpSp>
      <p:grpSp>
        <p:nvGrpSpPr>
          <p:cNvPr name="Group 13" id="13"/>
          <p:cNvGrpSpPr/>
          <p:nvPr/>
        </p:nvGrpSpPr>
        <p:grpSpPr>
          <a:xfrm rot="0">
            <a:off x="5100413" y="2048785"/>
            <a:ext cx="6121796" cy="541434"/>
            <a:chOff x="0" y="0"/>
            <a:chExt cx="1612325" cy="142600"/>
          </a:xfrm>
        </p:grpSpPr>
        <p:sp>
          <p:nvSpPr>
            <p:cNvPr name="Freeform 14" id="14"/>
            <p:cNvSpPr/>
            <p:nvPr/>
          </p:nvSpPr>
          <p:spPr>
            <a:xfrm flipH="false" flipV="false" rot="0">
              <a:off x="0" y="0"/>
              <a:ext cx="1612325" cy="142600"/>
            </a:xfrm>
            <a:custGeom>
              <a:avLst/>
              <a:gdLst/>
              <a:ahLst/>
              <a:cxnLst/>
              <a:rect r="r" b="b" t="t" l="l"/>
              <a:pathLst>
                <a:path h="142600" w="1612325">
                  <a:moveTo>
                    <a:pt x="0" y="0"/>
                  </a:moveTo>
                  <a:lnTo>
                    <a:pt x="1612325" y="0"/>
                  </a:lnTo>
                  <a:lnTo>
                    <a:pt x="1612325" y="142600"/>
                  </a:lnTo>
                  <a:lnTo>
                    <a:pt x="0" y="142600"/>
                  </a:lnTo>
                  <a:close/>
                </a:path>
              </a:pathLst>
            </a:custGeom>
            <a:solidFill>
              <a:srgbClr val="000000">
                <a:alpha val="0"/>
              </a:srgbClr>
            </a:solidFill>
            <a:ln w="38100" cap="sq">
              <a:solidFill>
                <a:srgbClr val="FF3131"/>
              </a:solidFill>
              <a:prstDash val="solid"/>
              <a:miter/>
            </a:ln>
          </p:spPr>
        </p:sp>
        <p:sp>
          <p:nvSpPr>
            <p:cNvPr name="TextBox 15" id="15"/>
            <p:cNvSpPr txBox="true"/>
            <p:nvPr/>
          </p:nvSpPr>
          <p:spPr>
            <a:xfrm>
              <a:off x="0" y="-76200"/>
              <a:ext cx="1612325" cy="218800"/>
            </a:xfrm>
            <a:prstGeom prst="rect">
              <a:avLst/>
            </a:prstGeom>
          </p:spPr>
          <p:txBody>
            <a:bodyPr anchor="ctr" rtlCol="false" tIns="50800" lIns="50800" bIns="50800" rIns="50800"/>
            <a:lstStyle/>
            <a:p>
              <a:pPr algn="ctr">
                <a:lnSpc>
                  <a:spcPts val="3357"/>
                </a:lnSpc>
              </a:pPr>
            </a:p>
          </p:txBody>
        </p:sp>
      </p:grpSp>
      <p:grpSp>
        <p:nvGrpSpPr>
          <p:cNvPr name="Group 16" id="16"/>
          <p:cNvGrpSpPr/>
          <p:nvPr/>
        </p:nvGrpSpPr>
        <p:grpSpPr>
          <a:xfrm rot="0">
            <a:off x="9991169" y="3596298"/>
            <a:ext cx="789227" cy="408489"/>
            <a:chOff x="0" y="0"/>
            <a:chExt cx="207862" cy="107586"/>
          </a:xfrm>
        </p:grpSpPr>
        <p:sp>
          <p:nvSpPr>
            <p:cNvPr name="Freeform 17" id="17"/>
            <p:cNvSpPr/>
            <p:nvPr/>
          </p:nvSpPr>
          <p:spPr>
            <a:xfrm flipH="false" flipV="false" rot="0">
              <a:off x="0" y="0"/>
              <a:ext cx="207862" cy="107586"/>
            </a:xfrm>
            <a:custGeom>
              <a:avLst/>
              <a:gdLst/>
              <a:ahLst/>
              <a:cxnLst/>
              <a:rect r="r" b="b" t="t" l="l"/>
              <a:pathLst>
                <a:path h="107586" w="207862">
                  <a:moveTo>
                    <a:pt x="0" y="0"/>
                  </a:moveTo>
                  <a:lnTo>
                    <a:pt x="207862" y="0"/>
                  </a:lnTo>
                  <a:lnTo>
                    <a:pt x="207862" y="107586"/>
                  </a:lnTo>
                  <a:lnTo>
                    <a:pt x="0" y="107586"/>
                  </a:lnTo>
                  <a:close/>
                </a:path>
              </a:pathLst>
            </a:custGeom>
            <a:solidFill>
              <a:srgbClr val="000000">
                <a:alpha val="0"/>
              </a:srgbClr>
            </a:solidFill>
            <a:ln w="38100" cap="sq">
              <a:solidFill>
                <a:srgbClr val="FF3131"/>
              </a:solidFill>
              <a:prstDash val="solid"/>
              <a:miter/>
            </a:ln>
          </p:spPr>
        </p:sp>
        <p:sp>
          <p:nvSpPr>
            <p:cNvPr name="TextBox 18" id="18"/>
            <p:cNvSpPr txBox="true"/>
            <p:nvPr/>
          </p:nvSpPr>
          <p:spPr>
            <a:xfrm>
              <a:off x="0" y="-76200"/>
              <a:ext cx="207862" cy="183786"/>
            </a:xfrm>
            <a:prstGeom prst="rect">
              <a:avLst/>
            </a:prstGeom>
          </p:spPr>
          <p:txBody>
            <a:bodyPr anchor="ctr" rtlCol="false" tIns="50800" lIns="50800" bIns="50800" rIns="50800"/>
            <a:lstStyle/>
            <a:p>
              <a:pPr algn="ctr">
                <a:lnSpc>
                  <a:spcPts val="3357"/>
                </a:lnSpc>
              </a:pPr>
            </a:p>
          </p:txBody>
        </p:sp>
      </p:grpSp>
      <p:sp>
        <p:nvSpPr>
          <p:cNvPr name="TextBox 19" id="19"/>
          <p:cNvSpPr txBox="true"/>
          <p:nvPr/>
        </p:nvSpPr>
        <p:spPr>
          <a:xfrm rot="0">
            <a:off x="825183"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홈화면</a:t>
            </a:r>
          </a:p>
        </p:txBody>
      </p:sp>
      <p:sp>
        <p:nvSpPr>
          <p:cNvPr name="TextBox 20" id="20"/>
          <p:cNvSpPr txBox="true"/>
          <p:nvPr/>
        </p:nvSpPr>
        <p:spPr>
          <a:xfrm rot="0">
            <a:off x="11890138" y="4138555"/>
            <a:ext cx="6228464" cy="1995628"/>
          </a:xfrm>
          <a:prstGeom prst="rect">
            <a:avLst/>
          </a:prstGeom>
        </p:spPr>
        <p:txBody>
          <a:bodyPr anchor="t" rtlCol="false" tIns="0" lIns="0" bIns="0" rIns="0">
            <a:spAutoFit/>
          </a:bodyPr>
          <a:lstStyle/>
          <a:p>
            <a:pPr algn="l" marL="580256" indent="-290128" lvl="1">
              <a:lnSpc>
                <a:spcPts val="3225"/>
              </a:lnSpc>
              <a:buAutoNum type="arabicPeriod" startAt="1"/>
            </a:pPr>
            <a:r>
              <a:rPr lang="en-US" sz="2687">
                <a:solidFill>
                  <a:srgbClr val="000000"/>
                </a:solidFill>
                <a:latin typeface="Source Han Sans KR Light"/>
                <a:ea typeface="Source Han Sans KR Light"/>
                <a:cs typeface="Source Han Sans KR Light"/>
                <a:sym typeface="Source Han Sans KR Light"/>
              </a:rPr>
              <a:t> 채팅, 이벤트 팝업을 열기위한 메뉴</a:t>
            </a:r>
          </a:p>
          <a:p>
            <a:pPr algn="l" marL="580256" indent="-290128" lvl="1">
              <a:lnSpc>
                <a:spcPts val="3225"/>
              </a:lnSpc>
              <a:buAutoNum type="arabicPeriod" startAt="1"/>
            </a:pPr>
            <a:r>
              <a:rPr lang="en-US" sz="2687">
                <a:solidFill>
                  <a:srgbClr val="000000"/>
                </a:solidFill>
                <a:latin typeface="Source Han Sans KR Light"/>
                <a:ea typeface="Source Han Sans KR Light"/>
                <a:cs typeface="Source Han Sans KR Light"/>
                <a:sym typeface="Source Han Sans KR Light"/>
              </a:rPr>
              <a:t> 카테고리별로 정렬하는 메뉴</a:t>
            </a:r>
          </a:p>
          <a:p>
            <a:pPr algn="l" marL="580256" indent="-290128" lvl="1">
              <a:lnSpc>
                <a:spcPts val="3225"/>
              </a:lnSpc>
              <a:buAutoNum type="arabicPeriod" startAt="1"/>
            </a:pPr>
            <a:r>
              <a:rPr lang="en-US" sz="2687">
                <a:solidFill>
                  <a:srgbClr val="000000"/>
                </a:solidFill>
                <a:latin typeface="Source Han Sans KR Light"/>
                <a:ea typeface="Source Han Sans KR Light"/>
                <a:cs typeface="Source Han Sans KR Light"/>
                <a:sym typeface="Source Han Sans KR Light"/>
              </a:rPr>
              <a:t> 검색/회원가입/로그인 메뉴</a:t>
            </a:r>
          </a:p>
          <a:p>
            <a:pPr algn="l" marL="580256" indent="-290128" lvl="1">
              <a:lnSpc>
                <a:spcPts val="3225"/>
              </a:lnSpc>
              <a:buAutoNum type="arabicPeriod" startAt="1"/>
            </a:pPr>
            <a:r>
              <a:rPr lang="en-US" sz="2687">
                <a:solidFill>
                  <a:srgbClr val="000000"/>
                </a:solidFill>
                <a:latin typeface="Source Han Sans KR Light"/>
                <a:ea typeface="Source Han Sans KR Light"/>
                <a:cs typeface="Source Han Sans KR Light"/>
                <a:sym typeface="Source Han Sans KR Light"/>
              </a:rPr>
              <a:t> 글쓰기로 이동</a:t>
            </a:r>
          </a:p>
          <a:p>
            <a:pPr algn="l" marL="580256" indent="-290128" lvl="1">
              <a:lnSpc>
                <a:spcPts val="3225"/>
              </a:lnSpc>
              <a:spcBef>
                <a:spcPct val="0"/>
              </a:spcBef>
              <a:buAutoNum type="arabicPeriod" startAt="1"/>
            </a:pPr>
            <a:r>
              <a:rPr lang="en-US" sz="2687">
                <a:solidFill>
                  <a:srgbClr val="000000"/>
                </a:solidFill>
                <a:latin typeface="Source Han Sans KR Light"/>
                <a:ea typeface="Source Han Sans KR Light"/>
                <a:cs typeface="Source Han Sans KR Light"/>
                <a:sym typeface="Source Han Sans KR Light"/>
              </a:rPr>
              <a:t> 한페이지당 최대 글수는 8, 페이지 이동</a:t>
            </a:r>
          </a:p>
        </p:txBody>
      </p:sp>
      <p:sp>
        <p:nvSpPr>
          <p:cNvPr name="TextBox 21" id="21"/>
          <p:cNvSpPr txBox="true"/>
          <p:nvPr/>
        </p:nvSpPr>
        <p:spPr>
          <a:xfrm rot="0">
            <a:off x="1112909" y="2603148"/>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22" id="22"/>
          <p:cNvSpPr txBox="true"/>
          <p:nvPr/>
        </p:nvSpPr>
        <p:spPr>
          <a:xfrm rot="0">
            <a:off x="1112909" y="3383751"/>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sp>
        <p:nvSpPr>
          <p:cNvPr name="TextBox 23" id="23"/>
          <p:cNvSpPr txBox="true"/>
          <p:nvPr/>
        </p:nvSpPr>
        <p:spPr>
          <a:xfrm rot="0">
            <a:off x="4693379" y="2143289"/>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3</a:t>
            </a:r>
          </a:p>
        </p:txBody>
      </p:sp>
      <p:sp>
        <p:nvSpPr>
          <p:cNvPr name="TextBox 24" id="24"/>
          <p:cNvSpPr txBox="true"/>
          <p:nvPr/>
        </p:nvSpPr>
        <p:spPr>
          <a:xfrm rot="0">
            <a:off x="9584135" y="3596298"/>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4</a:t>
            </a:r>
          </a:p>
        </p:txBody>
      </p:sp>
      <p:sp>
        <p:nvSpPr>
          <p:cNvPr name="TextBox 25" id="25"/>
          <p:cNvSpPr txBox="true"/>
          <p:nvPr/>
        </p:nvSpPr>
        <p:spPr>
          <a:xfrm rot="0">
            <a:off x="825183" y="6872998"/>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991973" y="6188013"/>
            <a:ext cx="6878953" cy="3395451"/>
          </a:xfrm>
          <a:custGeom>
            <a:avLst/>
            <a:gdLst/>
            <a:ahLst/>
            <a:cxnLst/>
            <a:rect r="r" b="b" t="t" l="l"/>
            <a:pathLst>
              <a:path h="3395451" w="6878953">
                <a:moveTo>
                  <a:pt x="0" y="0"/>
                </a:moveTo>
                <a:lnTo>
                  <a:pt x="6878953" y="0"/>
                </a:lnTo>
                <a:lnTo>
                  <a:pt x="6878953" y="3395452"/>
                </a:lnTo>
                <a:lnTo>
                  <a:pt x="0" y="3395452"/>
                </a:lnTo>
                <a:lnTo>
                  <a:pt x="0" y="0"/>
                </a:lnTo>
                <a:close/>
              </a:path>
            </a:pathLst>
          </a:custGeom>
          <a:blipFill>
            <a:blip r:embed="rId2"/>
            <a:stretch>
              <a:fillRect l="0" t="0" r="0" b="0"/>
            </a:stretch>
          </a:blipFill>
        </p:spPr>
      </p:sp>
      <p:sp>
        <p:nvSpPr>
          <p:cNvPr name="AutoShape 4" id="4"/>
          <p:cNvSpPr/>
          <p:nvPr/>
        </p:nvSpPr>
        <p:spPr>
          <a:xfrm flipH="true">
            <a:off x="5421976" y="5874759"/>
            <a:ext cx="0" cy="445874"/>
          </a:xfrm>
          <a:prstGeom prst="line">
            <a:avLst/>
          </a:prstGeom>
          <a:ln cap="flat" w="38100">
            <a:solidFill>
              <a:srgbClr val="000000"/>
            </a:solidFill>
            <a:prstDash val="solid"/>
            <a:headEnd type="none" len="sm" w="sm"/>
            <a:tailEnd type="arrow" len="sm" w="med"/>
          </a:ln>
        </p:spPr>
      </p:sp>
      <p:sp>
        <p:nvSpPr>
          <p:cNvPr name="Freeform 5" id="5"/>
          <p:cNvSpPr/>
          <p:nvPr/>
        </p:nvSpPr>
        <p:spPr>
          <a:xfrm flipH="false" flipV="false" rot="0">
            <a:off x="2436247" y="1612874"/>
            <a:ext cx="5971458" cy="4061687"/>
          </a:xfrm>
          <a:custGeom>
            <a:avLst/>
            <a:gdLst/>
            <a:ahLst/>
            <a:cxnLst/>
            <a:rect r="r" b="b" t="t" l="l"/>
            <a:pathLst>
              <a:path h="4061687" w="5971458">
                <a:moveTo>
                  <a:pt x="0" y="0"/>
                </a:moveTo>
                <a:lnTo>
                  <a:pt x="5971458" y="0"/>
                </a:lnTo>
                <a:lnTo>
                  <a:pt x="5971458" y="4061687"/>
                </a:lnTo>
                <a:lnTo>
                  <a:pt x="0" y="4061687"/>
                </a:lnTo>
                <a:lnTo>
                  <a:pt x="0" y="0"/>
                </a:lnTo>
                <a:close/>
              </a:path>
            </a:pathLst>
          </a:custGeom>
          <a:blipFill>
            <a:blip r:embed="rId3"/>
            <a:stretch>
              <a:fillRect l="0" t="-4361" r="0" b="-4361"/>
            </a:stretch>
          </a:blipFill>
        </p:spPr>
      </p:sp>
      <p:sp>
        <p:nvSpPr>
          <p:cNvPr name="TextBox 6" id="6"/>
          <p:cNvSpPr txBox="true"/>
          <p:nvPr/>
        </p:nvSpPr>
        <p:spPr>
          <a:xfrm rot="0">
            <a:off x="825183"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홈화면</a:t>
            </a:r>
          </a:p>
        </p:txBody>
      </p:sp>
      <p:sp>
        <p:nvSpPr>
          <p:cNvPr name="TextBox 7" id="7"/>
          <p:cNvSpPr txBox="true"/>
          <p:nvPr/>
        </p:nvSpPr>
        <p:spPr>
          <a:xfrm rot="0">
            <a:off x="9383979" y="4425526"/>
            <a:ext cx="7694415" cy="2498070"/>
          </a:xfrm>
          <a:prstGeom prst="rect">
            <a:avLst/>
          </a:prstGeom>
        </p:spPr>
        <p:txBody>
          <a:bodyPr anchor="t" rtlCol="false" tIns="0" lIns="0" bIns="0" rIns="0">
            <a:spAutoFit/>
          </a:bodyPr>
          <a:lstStyle/>
          <a:p>
            <a:pPr algn="l">
              <a:lnSpc>
                <a:spcPts val="5046"/>
              </a:lnSpc>
            </a:pPr>
            <a:r>
              <a:rPr lang="en-US" sz="4205">
                <a:solidFill>
                  <a:srgbClr val="000000"/>
                </a:solidFill>
                <a:latin typeface="Source Han Sans KR Light"/>
                <a:ea typeface="Source Han Sans KR Light"/>
                <a:cs typeface="Source Han Sans KR Light"/>
                <a:sym typeface="Source Han Sans KR Light"/>
              </a:rPr>
              <a:t>카테고리탭을 클릭하면 해당 카테고리의 글만 표시</a:t>
            </a:r>
          </a:p>
          <a:p>
            <a:pPr algn="l">
              <a:lnSpc>
                <a:spcPts val="5046"/>
              </a:lnSpc>
            </a:pPr>
          </a:p>
          <a:p>
            <a:pPr algn="l">
              <a:lnSpc>
                <a:spcPts val="5046"/>
              </a:lnSpc>
              <a:spcBef>
                <a:spcPct val="0"/>
              </a:spcBef>
            </a:pPr>
          </a:p>
        </p:txBody>
      </p:sp>
      <p:grpSp>
        <p:nvGrpSpPr>
          <p:cNvPr name="Group 8" id="8"/>
          <p:cNvGrpSpPr/>
          <p:nvPr/>
        </p:nvGrpSpPr>
        <p:grpSpPr>
          <a:xfrm rot="0">
            <a:off x="3340150" y="1619764"/>
            <a:ext cx="566936" cy="241355"/>
            <a:chOff x="0" y="0"/>
            <a:chExt cx="149317" cy="63567"/>
          </a:xfrm>
        </p:grpSpPr>
        <p:sp>
          <p:nvSpPr>
            <p:cNvPr name="Freeform 9" id="9"/>
            <p:cNvSpPr/>
            <p:nvPr/>
          </p:nvSpPr>
          <p:spPr>
            <a:xfrm flipH="false" flipV="false" rot="0">
              <a:off x="0" y="0"/>
              <a:ext cx="149317" cy="63567"/>
            </a:xfrm>
            <a:custGeom>
              <a:avLst/>
              <a:gdLst/>
              <a:ahLst/>
              <a:cxnLst/>
              <a:rect r="r" b="b" t="t" l="l"/>
              <a:pathLst>
                <a:path h="63567" w="149317">
                  <a:moveTo>
                    <a:pt x="0" y="0"/>
                  </a:moveTo>
                  <a:lnTo>
                    <a:pt x="149317" y="0"/>
                  </a:lnTo>
                  <a:lnTo>
                    <a:pt x="149317" y="63567"/>
                  </a:lnTo>
                  <a:lnTo>
                    <a:pt x="0" y="63567"/>
                  </a:lnTo>
                  <a:close/>
                </a:path>
              </a:pathLst>
            </a:custGeom>
            <a:solidFill>
              <a:srgbClr val="000000">
                <a:alpha val="0"/>
              </a:srgbClr>
            </a:solidFill>
            <a:ln w="38100" cap="sq">
              <a:solidFill>
                <a:srgbClr val="FF3131"/>
              </a:solidFill>
              <a:prstDash val="solid"/>
              <a:miter/>
            </a:ln>
          </p:spPr>
        </p:sp>
        <p:sp>
          <p:nvSpPr>
            <p:cNvPr name="TextBox 10" id="10"/>
            <p:cNvSpPr txBox="true"/>
            <p:nvPr/>
          </p:nvSpPr>
          <p:spPr>
            <a:xfrm>
              <a:off x="0" y="-76200"/>
              <a:ext cx="149317" cy="139767"/>
            </a:xfrm>
            <a:prstGeom prst="rect">
              <a:avLst/>
            </a:prstGeom>
          </p:spPr>
          <p:txBody>
            <a:bodyPr anchor="ctr" rtlCol="false" tIns="50800" lIns="50800" bIns="50800" rIns="50800"/>
            <a:lstStyle/>
            <a:p>
              <a:pPr algn="ctr">
                <a:lnSpc>
                  <a:spcPts val="3357"/>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AutoShape 3" id="3"/>
          <p:cNvSpPr/>
          <p:nvPr/>
        </p:nvSpPr>
        <p:spPr>
          <a:xfrm>
            <a:off x="8152920" y="5143500"/>
            <a:ext cx="586447" cy="13177"/>
          </a:xfrm>
          <a:prstGeom prst="line">
            <a:avLst/>
          </a:prstGeom>
          <a:ln cap="flat" w="38100">
            <a:solidFill>
              <a:srgbClr val="000000"/>
            </a:solidFill>
            <a:prstDash val="solid"/>
            <a:headEnd type="none" len="sm" w="sm"/>
            <a:tailEnd type="arrow" len="sm" w="med"/>
          </a:ln>
        </p:spPr>
      </p:sp>
      <p:sp>
        <p:nvSpPr>
          <p:cNvPr name="Freeform 4" id="4"/>
          <p:cNvSpPr/>
          <p:nvPr/>
        </p:nvSpPr>
        <p:spPr>
          <a:xfrm flipH="false" flipV="false" rot="0">
            <a:off x="1028700" y="2522540"/>
            <a:ext cx="7124220" cy="5241920"/>
          </a:xfrm>
          <a:custGeom>
            <a:avLst/>
            <a:gdLst/>
            <a:ahLst/>
            <a:cxnLst/>
            <a:rect r="r" b="b" t="t" l="l"/>
            <a:pathLst>
              <a:path h="5241920" w="7124220">
                <a:moveTo>
                  <a:pt x="0" y="0"/>
                </a:moveTo>
                <a:lnTo>
                  <a:pt x="7124220" y="0"/>
                </a:lnTo>
                <a:lnTo>
                  <a:pt x="7124220" y="5241920"/>
                </a:lnTo>
                <a:lnTo>
                  <a:pt x="0" y="5241920"/>
                </a:lnTo>
                <a:lnTo>
                  <a:pt x="0" y="0"/>
                </a:lnTo>
                <a:close/>
              </a:path>
            </a:pathLst>
          </a:custGeom>
          <a:blipFill>
            <a:blip r:embed="rId2"/>
            <a:stretch>
              <a:fillRect l="0" t="0" r="0" b="0"/>
            </a:stretch>
          </a:blipFill>
        </p:spPr>
      </p:sp>
      <p:grpSp>
        <p:nvGrpSpPr>
          <p:cNvPr name="Group 5" id="5"/>
          <p:cNvGrpSpPr/>
          <p:nvPr/>
        </p:nvGrpSpPr>
        <p:grpSpPr>
          <a:xfrm rot="0">
            <a:off x="3767778" y="2522540"/>
            <a:ext cx="2635608" cy="376703"/>
            <a:chOff x="0" y="0"/>
            <a:chExt cx="694152" cy="99214"/>
          </a:xfrm>
        </p:grpSpPr>
        <p:sp>
          <p:nvSpPr>
            <p:cNvPr name="Freeform 6" id="6"/>
            <p:cNvSpPr/>
            <p:nvPr/>
          </p:nvSpPr>
          <p:spPr>
            <a:xfrm flipH="false" flipV="false" rot="0">
              <a:off x="0" y="0"/>
              <a:ext cx="694152" cy="99214"/>
            </a:xfrm>
            <a:custGeom>
              <a:avLst/>
              <a:gdLst/>
              <a:ahLst/>
              <a:cxnLst/>
              <a:rect r="r" b="b" t="t" l="l"/>
              <a:pathLst>
                <a:path h="99214" w="694152">
                  <a:moveTo>
                    <a:pt x="0" y="0"/>
                  </a:moveTo>
                  <a:lnTo>
                    <a:pt x="694152" y="0"/>
                  </a:lnTo>
                  <a:lnTo>
                    <a:pt x="694152" y="99214"/>
                  </a:lnTo>
                  <a:lnTo>
                    <a:pt x="0" y="99214"/>
                  </a:lnTo>
                  <a:close/>
                </a:path>
              </a:pathLst>
            </a:custGeom>
            <a:solidFill>
              <a:srgbClr val="000000">
                <a:alpha val="0"/>
              </a:srgbClr>
            </a:solidFill>
            <a:ln w="38100" cap="sq">
              <a:solidFill>
                <a:srgbClr val="FF3131"/>
              </a:solidFill>
              <a:prstDash val="solid"/>
              <a:miter/>
            </a:ln>
          </p:spPr>
        </p:sp>
        <p:sp>
          <p:nvSpPr>
            <p:cNvPr name="TextBox 7" id="7"/>
            <p:cNvSpPr txBox="true"/>
            <p:nvPr/>
          </p:nvSpPr>
          <p:spPr>
            <a:xfrm>
              <a:off x="0" y="-76200"/>
              <a:ext cx="694152" cy="175414"/>
            </a:xfrm>
            <a:prstGeom prst="rect">
              <a:avLst/>
            </a:prstGeom>
          </p:spPr>
          <p:txBody>
            <a:bodyPr anchor="ctr" rtlCol="false" tIns="50800" lIns="50800" bIns="50800" rIns="50800"/>
            <a:lstStyle/>
            <a:p>
              <a:pPr algn="ctr">
                <a:lnSpc>
                  <a:spcPts val="3357"/>
                </a:lnSpc>
              </a:pPr>
            </a:p>
          </p:txBody>
        </p:sp>
      </p:grpSp>
      <p:sp>
        <p:nvSpPr>
          <p:cNvPr name="Freeform 8" id="8"/>
          <p:cNvSpPr/>
          <p:nvPr/>
        </p:nvSpPr>
        <p:spPr>
          <a:xfrm flipH="false" flipV="false" rot="0">
            <a:off x="8739367" y="2548894"/>
            <a:ext cx="9285517" cy="5215566"/>
          </a:xfrm>
          <a:custGeom>
            <a:avLst/>
            <a:gdLst/>
            <a:ahLst/>
            <a:cxnLst/>
            <a:rect r="r" b="b" t="t" l="l"/>
            <a:pathLst>
              <a:path h="5215566" w="9285517">
                <a:moveTo>
                  <a:pt x="0" y="0"/>
                </a:moveTo>
                <a:lnTo>
                  <a:pt x="9285517" y="0"/>
                </a:lnTo>
                <a:lnTo>
                  <a:pt x="9285517" y="5215566"/>
                </a:lnTo>
                <a:lnTo>
                  <a:pt x="0" y="5215566"/>
                </a:lnTo>
                <a:lnTo>
                  <a:pt x="0" y="0"/>
                </a:lnTo>
                <a:close/>
              </a:path>
            </a:pathLst>
          </a:custGeom>
          <a:blipFill>
            <a:blip r:embed="rId3"/>
            <a:stretch>
              <a:fillRect l="0" t="0" r="0" b="0"/>
            </a:stretch>
          </a:blipFill>
        </p:spPr>
      </p:sp>
      <p:sp>
        <p:nvSpPr>
          <p:cNvPr name="TextBox 9" id="9"/>
          <p:cNvSpPr txBox="true"/>
          <p:nvPr/>
        </p:nvSpPr>
        <p:spPr>
          <a:xfrm rot="0">
            <a:off x="825183"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홈화면</a:t>
            </a:r>
          </a:p>
        </p:txBody>
      </p:sp>
      <p:sp>
        <p:nvSpPr>
          <p:cNvPr name="TextBox 10" id="10"/>
          <p:cNvSpPr txBox="true"/>
          <p:nvPr/>
        </p:nvSpPr>
        <p:spPr>
          <a:xfrm rot="0">
            <a:off x="5714398" y="8327304"/>
            <a:ext cx="6859204" cy="1447062"/>
          </a:xfrm>
          <a:prstGeom prst="rect">
            <a:avLst/>
          </a:prstGeom>
        </p:spPr>
        <p:txBody>
          <a:bodyPr anchor="t" rtlCol="false" tIns="0" lIns="0" bIns="0" rIns="0">
            <a:spAutoFit/>
          </a:bodyPr>
          <a:lstStyle/>
          <a:p>
            <a:pPr algn="l">
              <a:lnSpc>
                <a:spcPts val="3897"/>
              </a:lnSpc>
            </a:pPr>
            <a:r>
              <a:rPr lang="en-US" sz="3248">
                <a:solidFill>
                  <a:srgbClr val="000000"/>
                </a:solidFill>
                <a:latin typeface="Source Han Sans KR Light"/>
                <a:ea typeface="Source Han Sans KR Light"/>
                <a:cs typeface="Source Han Sans KR Light"/>
                <a:sym typeface="Source Han Sans KR Light"/>
              </a:rPr>
              <a:t>검색 - 제목- 치킨 </a:t>
            </a:r>
          </a:p>
          <a:p>
            <a:pPr algn="l">
              <a:lnSpc>
                <a:spcPts val="3897"/>
              </a:lnSpc>
            </a:pPr>
            <a:r>
              <a:rPr lang="en-US" sz="3248">
                <a:solidFill>
                  <a:srgbClr val="000000"/>
                </a:solidFill>
                <a:latin typeface="Source Han Sans KR Light"/>
                <a:ea typeface="Source Han Sans KR Light"/>
                <a:cs typeface="Source Han Sans KR Light"/>
                <a:sym typeface="Source Han Sans KR Light"/>
              </a:rPr>
              <a:t>제목, 내용, 작성자등으로 검색 가능</a:t>
            </a:r>
          </a:p>
          <a:p>
            <a:pPr algn="l">
              <a:lnSpc>
                <a:spcPts val="3897"/>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9547908" y="3488328"/>
            <a:ext cx="8740092" cy="4711053"/>
          </a:xfrm>
          <a:prstGeom prst="rect">
            <a:avLst/>
          </a:prstGeom>
        </p:spPr>
        <p:txBody>
          <a:bodyPr anchor="t" rtlCol="false" tIns="0" lIns="0" bIns="0" rIns="0">
            <a:spAutoFit/>
          </a:bodyPr>
          <a:lstStyle/>
          <a:p>
            <a:pPr algn="l">
              <a:lnSpc>
                <a:spcPts val="3172"/>
              </a:lnSpc>
            </a:pPr>
            <a:r>
              <a:rPr lang="en-US" sz="2643">
                <a:solidFill>
                  <a:srgbClr val="000000"/>
                </a:solidFill>
                <a:latin typeface="Source Han Sans KR Light"/>
                <a:ea typeface="Source Han Sans KR Light"/>
                <a:cs typeface="Source Han Sans KR Light"/>
                <a:sym typeface="Source Han Sans KR Light"/>
              </a:rPr>
              <a:t>1. 아이디 중복 체크 - 중복이 없다면 입력글자가 8글자 이상이라면 사용가능한 아이디 출력</a:t>
            </a:r>
          </a:p>
          <a:p>
            <a:pPr algn="l">
              <a:lnSpc>
                <a:spcPts val="3172"/>
              </a:lnSpc>
            </a:pPr>
          </a:p>
          <a:p>
            <a:pPr algn="l">
              <a:lnSpc>
                <a:spcPts val="3172"/>
              </a:lnSpc>
            </a:pPr>
            <a:r>
              <a:rPr lang="en-US" sz="2643">
                <a:solidFill>
                  <a:srgbClr val="000000"/>
                </a:solidFill>
                <a:latin typeface="Source Han Sans KR Light"/>
                <a:ea typeface="Source Han Sans KR Light"/>
                <a:cs typeface="Source Han Sans KR Light"/>
                <a:sym typeface="Source Han Sans KR Light"/>
              </a:rPr>
              <a:t>2. 가입하기 - 클릭시 중복체크의 내용이 변경되었거나 아이디가 짧으면 (7글자 이하) 입력정보를 확인하라는 메시지를 출력</a:t>
            </a:r>
          </a:p>
          <a:p>
            <a:pPr algn="l">
              <a:lnSpc>
                <a:spcPts val="3172"/>
              </a:lnSpc>
            </a:pPr>
          </a:p>
          <a:p>
            <a:pPr algn="l">
              <a:lnSpc>
                <a:spcPts val="3172"/>
              </a:lnSpc>
            </a:pPr>
            <a:r>
              <a:rPr lang="en-US" sz="2643">
                <a:solidFill>
                  <a:srgbClr val="000000"/>
                </a:solidFill>
                <a:latin typeface="Source Han Sans KR Light"/>
                <a:ea typeface="Source Han Sans KR Light"/>
                <a:cs typeface="Source Han Sans KR Light"/>
                <a:sym typeface="Source Han Sans KR Light"/>
              </a:rPr>
              <a:t>3. 로그인폼으로 이동</a:t>
            </a:r>
          </a:p>
          <a:p>
            <a:pPr algn="l">
              <a:lnSpc>
                <a:spcPts val="3172"/>
              </a:lnSpc>
            </a:pPr>
          </a:p>
          <a:p>
            <a:pPr algn="l">
              <a:lnSpc>
                <a:spcPts val="3172"/>
              </a:lnSpc>
            </a:pPr>
            <a:r>
              <a:rPr lang="en-US" sz="2643">
                <a:solidFill>
                  <a:srgbClr val="000000"/>
                </a:solidFill>
                <a:latin typeface="Source Han Sans KR Light"/>
                <a:ea typeface="Source Han Sans KR Light"/>
                <a:cs typeface="Source Han Sans KR Light"/>
                <a:sym typeface="Source Han Sans KR Light"/>
              </a:rPr>
              <a:t>가입성공시 자동으로 로그인폼 이동</a:t>
            </a:r>
          </a:p>
          <a:p>
            <a:pPr algn="l">
              <a:lnSpc>
                <a:spcPts val="3172"/>
              </a:lnSpc>
            </a:pPr>
            <a:r>
              <a:rPr lang="en-US" sz="2643">
                <a:solidFill>
                  <a:srgbClr val="000000"/>
                </a:solidFill>
                <a:latin typeface="Source Han Sans KR Light"/>
                <a:ea typeface="Source Han Sans KR Light"/>
                <a:cs typeface="Source Han Sans KR Light"/>
                <a:sym typeface="Source Han Sans KR Light"/>
              </a:rPr>
              <a:t> </a:t>
            </a:r>
          </a:p>
          <a:p>
            <a:pPr algn="l">
              <a:lnSpc>
                <a:spcPts val="3172"/>
              </a:lnSpc>
            </a:pPr>
          </a:p>
          <a:p>
            <a:pPr algn="l">
              <a:lnSpc>
                <a:spcPts val="3172"/>
              </a:lnSpc>
              <a:spcBef>
                <a:spcPct val="0"/>
              </a:spcBef>
            </a:pPr>
          </a:p>
        </p:txBody>
      </p:sp>
      <p:sp>
        <p:nvSpPr>
          <p:cNvPr name="Freeform 4" id="4"/>
          <p:cNvSpPr/>
          <p:nvPr/>
        </p:nvSpPr>
        <p:spPr>
          <a:xfrm flipH="false" flipV="false" rot="0">
            <a:off x="866714" y="2540160"/>
            <a:ext cx="8277286" cy="5206680"/>
          </a:xfrm>
          <a:custGeom>
            <a:avLst/>
            <a:gdLst/>
            <a:ahLst/>
            <a:cxnLst/>
            <a:rect r="r" b="b" t="t" l="l"/>
            <a:pathLst>
              <a:path h="5206680" w="8277286">
                <a:moveTo>
                  <a:pt x="0" y="0"/>
                </a:moveTo>
                <a:lnTo>
                  <a:pt x="8277286" y="0"/>
                </a:lnTo>
                <a:lnTo>
                  <a:pt x="8277286" y="5206680"/>
                </a:lnTo>
                <a:lnTo>
                  <a:pt x="0" y="5206680"/>
                </a:lnTo>
                <a:lnTo>
                  <a:pt x="0" y="0"/>
                </a:lnTo>
                <a:close/>
              </a:path>
            </a:pathLst>
          </a:custGeom>
          <a:blipFill>
            <a:blip r:embed="rId2"/>
            <a:stretch>
              <a:fillRect l="0" t="0" r="0" b="0"/>
            </a:stretch>
          </a:blipFill>
        </p:spPr>
      </p:sp>
      <p:sp>
        <p:nvSpPr>
          <p:cNvPr name="TextBox 5" id="5"/>
          <p:cNvSpPr txBox="true"/>
          <p:nvPr/>
        </p:nvSpPr>
        <p:spPr>
          <a:xfrm rot="0">
            <a:off x="541422"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회원가입</a:t>
            </a:r>
          </a:p>
        </p:txBody>
      </p:sp>
      <p:sp>
        <p:nvSpPr>
          <p:cNvPr name="TextBox 6" id="6"/>
          <p:cNvSpPr txBox="true"/>
          <p:nvPr/>
        </p:nvSpPr>
        <p:spPr>
          <a:xfrm rot="0">
            <a:off x="2757239" y="4967288"/>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7" id="7"/>
          <p:cNvSpPr txBox="true"/>
          <p:nvPr/>
        </p:nvSpPr>
        <p:spPr>
          <a:xfrm rot="0">
            <a:off x="2757239" y="6614577"/>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sp>
        <p:nvSpPr>
          <p:cNvPr name="TextBox 8" id="8"/>
          <p:cNvSpPr txBox="true"/>
          <p:nvPr/>
        </p:nvSpPr>
        <p:spPr>
          <a:xfrm rot="0">
            <a:off x="4429723" y="7123893"/>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3</a:t>
            </a:r>
          </a:p>
        </p:txBody>
      </p:sp>
      <p:grpSp>
        <p:nvGrpSpPr>
          <p:cNvPr name="Group 9" id="9"/>
          <p:cNvGrpSpPr/>
          <p:nvPr/>
        </p:nvGrpSpPr>
        <p:grpSpPr>
          <a:xfrm rot="0">
            <a:off x="3164273" y="4945583"/>
            <a:ext cx="3849087" cy="512676"/>
            <a:chOff x="0" y="0"/>
            <a:chExt cx="1013751" cy="135026"/>
          </a:xfrm>
        </p:grpSpPr>
        <p:sp>
          <p:nvSpPr>
            <p:cNvPr name="Freeform 10" id="10"/>
            <p:cNvSpPr/>
            <p:nvPr/>
          </p:nvSpPr>
          <p:spPr>
            <a:xfrm flipH="false" flipV="false" rot="0">
              <a:off x="0" y="0"/>
              <a:ext cx="1013751" cy="135026"/>
            </a:xfrm>
            <a:custGeom>
              <a:avLst/>
              <a:gdLst/>
              <a:ahLst/>
              <a:cxnLst/>
              <a:rect r="r" b="b" t="t" l="l"/>
              <a:pathLst>
                <a:path h="135026" w="1013751">
                  <a:moveTo>
                    <a:pt x="0" y="0"/>
                  </a:moveTo>
                  <a:lnTo>
                    <a:pt x="1013751" y="0"/>
                  </a:lnTo>
                  <a:lnTo>
                    <a:pt x="1013751" y="135026"/>
                  </a:lnTo>
                  <a:lnTo>
                    <a:pt x="0" y="135026"/>
                  </a:lnTo>
                  <a:close/>
                </a:path>
              </a:pathLst>
            </a:custGeom>
            <a:solidFill>
              <a:srgbClr val="000000">
                <a:alpha val="0"/>
              </a:srgbClr>
            </a:solidFill>
            <a:ln w="38100" cap="sq">
              <a:solidFill>
                <a:srgbClr val="FF3131"/>
              </a:solidFill>
              <a:prstDash val="solid"/>
              <a:miter/>
            </a:ln>
          </p:spPr>
        </p:sp>
        <p:sp>
          <p:nvSpPr>
            <p:cNvPr name="TextBox 11" id="11"/>
            <p:cNvSpPr txBox="true"/>
            <p:nvPr/>
          </p:nvSpPr>
          <p:spPr>
            <a:xfrm>
              <a:off x="0" y="-76200"/>
              <a:ext cx="1013751" cy="211226"/>
            </a:xfrm>
            <a:prstGeom prst="rect">
              <a:avLst/>
            </a:prstGeom>
          </p:spPr>
          <p:txBody>
            <a:bodyPr anchor="ctr" rtlCol="false" tIns="50800" lIns="50800" bIns="50800" rIns="50800"/>
            <a:lstStyle/>
            <a:p>
              <a:pPr algn="ctr">
                <a:lnSpc>
                  <a:spcPts val="3357"/>
                </a:lnSpc>
              </a:pPr>
            </a:p>
          </p:txBody>
        </p:sp>
      </p:grpSp>
      <p:grpSp>
        <p:nvGrpSpPr>
          <p:cNvPr name="Group 12" id="12"/>
          <p:cNvGrpSpPr/>
          <p:nvPr/>
        </p:nvGrpSpPr>
        <p:grpSpPr>
          <a:xfrm rot="0">
            <a:off x="3164273" y="6534451"/>
            <a:ext cx="3849087" cy="512676"/>
            <a:chOff x="0" y="0"/>
            <a:chExt cx="1013751" cy="135026"/>
          </a:xfrm>
        </p:grpSpPr>
        <p:sp>
          <p:nvSpPr>
            <p:cNvPr name="Freeform 13" id="13"/>
            <p:cNvSpPr/>
            <p:nvPr/>
          </p:nvSpPr>
          <p:spPr>
            <a:xfrm flipH="false" flipV="false" rot="0">
              <a:off x="0" y="0"/>
              <a:ext cx="1013751" cy="135026"/>
            </a:xfrm>
            <a:custGeom>
              <a:avLst/>
              <a:gdLst/>
              <a:ahLst/>
              <a:cxnLst/>
              <a:rect r="r" b="b" t="t" l="l"/>
              <a:pathLst>
                <a:path h="135026" w="1013751">
                  <a:moveTo>
                    <a:pt x="0" y="0"/>
                  </a:moveTo>
                  <a:lnTo>
                    <a:pt x="1013751" y="0"/>
                  </a:lnTo>
                  <a:lnTo>
                    <a:pt x="1013751" y="135026"/>
                  </a:lnTo>
                  <a:lnTo>
                    <a:pt x="0" y="135026"/>
                  </a:lnTo>
                  <a:close/>
                </a:path>
              </a:pathLst>
            </a:custGeom>
            <a:solidFill>
              <a:srgbClr val="000000">
                <a:alpha val="0"/>
              </a:srgbClr>
            </a:solidFill>
            <a:ln w="38100" cap="sq">
              <a:solidFill>
                <a:srgbClr val="FF3131"/>
              </a:solidFill>
              <a:prstDash val="solid"/>
              <a:miter/>
            </a:ln>
          </p:spPr>
        </p:sp>
        <p:sp>
          <p:nvSpPr>
            <p:cNvPr name="TextBox 14" id="14"/>
            <p:cNvSpPr txBox="true"/>
            <p:nvPr/>
          </p:nvSpPr>
          <p:spPr>
            <a:xfrm>
              <a:off x="0" y="-76200"/>
              <a:ext cx="1013751" cy="211226"/>
            </a:xfrm>
            <a:prstGeom prst="rect">
              <a:avLst/>
            </a:prstGeom>
          </p:spPr>
          <p:txBody>
            <a:bodyPr anchor="ctr" rtlCol="false" tIns="50800" lIns="50800" bIns="50800" rIns="50800"/>
            <a:lstStyle/>
            <a:p>
              <a:pPr algn="ctr">
                <a:lnSpc>
                  <a:spcPts val="3357"/>
                </a:lnSpc>
              </a:pPr>
            </a:p>
          </p:txBody>
        </p:sp>
      </p:grpSp>
      <p:grpSp>
        <p:nvGrpSpPr>
          <p:cNvPr name="Group 15" id="15"/>
          <p:cNvGrpSpPr/>
          <p:nvPr/>
        </p:nvGrpSpPr>
        <p:grpSpPr>
          <a:xfrm rot="0">
            <a:off x="4836757" y="7147278"/>
            <a:ext cx="540415" cy="278964"/>
            <a:chOff x="0" y="0"/>
            <a:chExt cx="142332" cy="73472"/>
          </a:xfrm>
        </p:grpSpPr>
        <p:sp>
          <p:nvSpPr>
            <p:cNvPr name="Freeform 16" id="16"/>
            <p:cNvSpPr/>
            <p:nvPr/>
          </p:nvSpPr>
          <p:spPr>
            <a:xfrm flipH="false" flipV="false" rot="0">
              <a:off x="0" y="0"/>
              <a:ext cx="142332" cy="73472"/>
            </a:xfrm>
            <a:custGeom>
              <a:avLst/>
              <a:gdLst/>
              <a:ahLst/>
              <a:cxnLst/>
              <a:rect r="r" b="b" t="t" l="l"/>
              <a:pathLst>
                <a:path h="73472" w="142332">
                  <a:moveTo>
                    <a:pt x="0" y="0"/>
                  </a:moveTo>
                  <a:lnTo>
                    <a:pt x="142332" y="0"/>
                  </a:lnTo>
                  <a:lnTo>
                    <a:pt x="142332" y="73472"/>
                  </a:lnTo>
                  <a:lnTo>
                    <a:pt x="0" y="73472"/>
                  </a:lnTo>
                  <a:close/>
                </a:path>
              </a:pathLst>
            </a:custGeom>
            <a:solidFill>
              <a:srgbClr val="000000">
                <a:alpha val="0"/>
              </a:srgbClr>
            </a:solidFill>
            <a:ln w="38100" cap="sq">
              <a:solidFill>
                <a:srgbClr val="FF3131"/>
              </a:solidFill>
              <a:prstDash val="solid"/>
              <a:miter/>
            </a:ln>
          </p:spPr>
        </p:sp>
        <p:sp>
          <p:nvSpPr>
            <p:cNvPr name="TextBox 17" id="17"/>
            <p:cNvSpPr txBox="true"/>
            <p:nvPr/>
          </p:nvSpPr>
          <p:spPr>
            <a:xfrm>
              <a:off x="0" y="-76200"/>
              <a:ext cx="142332" cy="149672"/>
            </a:xfrm>
            <a:prstGeom prst="rect">
              <a:avLst/>
            </a:prstGeom>
          </p:spPr>
          <p:txBody>
            <a:bodyPr anchor="ctr" rtlCol="false" tIns="50800" lIns="50800" bIns="50800" rIns="50800"/>
            <a:lstStyle/>
            <a:p>
              <a:pPr algn="ctr">
                <a:lnSpc>
                  <a:spcPts val="3357"/>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715746" y="2291407"/>
            <a:ext cx="6536046" cy="5704186"/>
          </a:xfrm>
          <a:custGeom>
            <a:avLst/>
            <a:gdLst/>
            <a:ahLst/>
            <a:cxnLst/>
            <a:rect r="r" b="b" t="t" l="l"/>
            <a:pathLst>
              <a:path h="5704186" w="6536046">
                <a:moveTo>
                  <a:pt x="0" y="0"/>
                </a:moveTo>
                <a:lnTo>
                  <a:pt x="6536046" y="0"/>
                </a:lnTo>
                <a:lnTo>
                  <a:pt x="6536046" y="5704186"/>
                </a:lnTo>
                <a:lnTo>
                  <a:pt x="0" y="5704186"/>
                </a:lnTo>
                <a:lnTo>
                  <a:pt x="0" y="0"/>
                </a:lnTo>
                <a:close/>
              </a:path>
            </a:pathLst>
          </a:custGeom>
          <a:blipFill>
            <a:blip r:embed="rId2"/>
            <a:stretch>
              <a:fillRect l="0" t="0" r="0" b="0"/>
            </a:stretch>
          </a:blipFill>
        </p:spPr>
      </p:sp>
      <p:sp>
        <p:nvSpPr>
          <p:cNvPr name="TextBox 4" id="4"/>
          <p:cNvSpPr txBox="true"/>
          <p:nvPr/>
        </p:nvSpPr>
        <p:spPr>
          <a:xfrm rot="0">
            <a:off x="1512229" y="6538667"/>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5" id="5"/>
          <p:cNvSpPr txBox="true"/>
          <p:nvPr/>
        </p:nvSpPr>
        <p:spPr>
          <a:xfrm rot="0">
            <a:off x="4254649" y="7277605"/>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grpSp>
        <p:nvGrpSpPr>
          <p:cNvPr name="Group 6" id="6"/>
          <p:cNvGrpSpPr/>
          <p:nvPr/>
        </p:nvGrpSpPr>
        <p:grpSpPr>
          <a:xfrm rot="0">
            <a:off x="1919263" y="6441863"/>
            <a:ext cx="6015340" cy="546033"/>
            <a:chOff x="0" y="0"/>
            <a:chExt cx="1584287" cy="143811"/>
          </a:xfrm>
        </p:grpSpPr>
        <p:sp>
          <p:nvSpPr>
            <p:cNvPr name="Freeform 7" id="7"/>
            <p:cNvSpPr/>
            <p:nvPr/>
          </p:nvSpPr>
          <p:spPr>
            <a:xfrm flipH="false" flipV="false" rot="0">
              <a:off x="0" y="0"/>
              <a:ext cx="1584287" cy="143811"/>
            </a:xfrm>
            <a:custGeom>
              <a:avLst/>
              <a:gdLst/>
              <a:ahLst/>
              <a:cxnLst/>
              <a:rect r="r" b="b" t="t" l="l"/>
              <a:pathLst>
                <a:path h="143811" w="1584287">
                  <a:moveTo>
                    <a:pt x="0" y="0"/>
                  </a:moveTo>
                  <a:lnTo>
                    <a:pt x="1584287" y="0"/>
                  </a:lnTo>
                  <a:lnTo>
                    <a:pt x="1584287" y="143811"/>
                  </a:lnTo>
                  <a:lnTo>
                    <a:pt x="0" y="143811"/>
                  </a:lnTo>
                  <a:close/>
                </a:path>
              </a:pathLst>
            </a:custGeom>
            <a:solidFill>
              <a:srgbClr val="000000">
                <a:alpha val="0"/>
              </a:srgbClr>
            </a:solidFill>
            <a:ln w="38100" cap="sq">
              <a:solidFill>
                <a:srgbClr val="FF3131"/>
              </a:solidFill>
              <a:prstDash val="solid"/>
              <a:miter/>
            </a:ln>
          </p:spPr>
        </p:sp>
        <p:sp>
          <p:nvSpPr>
            <p:cNvPr name="TextBox 8" id="8"/>
            <p:cNvSpPr txBox="true"/>
            <p:nvPr/>
          </p:nvSpPr>
          <p:spPr>
            <a:xfrm>
              <a:off x="0" y="-76200"/>
              <a:ext cx="1584287" cy="220011"/>
            </a:xfrm>
            <a:prstGeom prst="rect">
              <a:avLst/>
            </a:prstGeom>
          </p:spPr>
          <p:txBody>
            <a:bodyPr anchor="ctr" rtlCol="false" tIns="50800" lIns="50800" bIns="50800" rIns="50800"/>
            <a:lstStyle/>
            <a:p>
              <a:pPr algn="ctr">
                <a:lnSpc>
                  <a:spcPts val="3357"/>
                </a:lnSpc>
              </a:pPr>
            </a:p>
          </p:txBody>
        </p:sp>
      </p:grpSp>
      <p:grpSp>
        <p:nvGrpSpPr>
          <p:cNvPr name="Group 9" id="9"/>
          <p:cNvGrpSpPr/>
          <p:nvPr/>
        </p:nvGrpSpPr>
        <p:grpSpPr>
          <a:xfrm rot="0">
            <a:off x="4458166" y="7284299"/>
            <a:ext cx="936141" cy="345731"/>
            <a:chOff x="0" y="0"/>
            <a:chExt cx="246556" cy="91057"/>
          </a:xfrm>
        </p:grpSpPr>
        <p:sp>
          <p:nvSpPr>
            <p:cNvPr name="Freeform 10" id="10"/>
            <p:cNvSpPr/>
            <p:nvPr/>
          </p:nvSpPr>
          <p:spPr>
            <a:xfrm flipH="false" flipV="false" rot="0">
              <a:off x="0" y="0"/>
              <a:ext cx="246556" cy="91057"/>
            </a:xfrm>
            <a:custGeom>
              <a:avLst/>
              <a:gdLst/>
              <a:ahLst/>
              <a:cxnLst/>
              <a:rect r="r" b="b" t="t" l="l"/>
              <a:pathLst>
                <a:path h="91057" w="246556">
                  <a:moveTo>
                    <a:pt x="0" y="0"/>
                  </a:moveTo>
                  <a:lnTo>
                    <a:pt x="246556" y="0"/>
                  </a:lnTo>
                  <a:lnTo>
                    <a:pt x="246556" y="91057"/>
                  </a:lnTo>
                  <a:lnTo>
                    <a:pt x="0" y="91057"/>
                  </a:lnTo>
                  <a:close/>
                </a:path>
              </a:pathLst>
            </a:custGeom>
            <a:solidFill>
              <a:srgbClr val="000000">
                <a:alpha val="0"/>
              </a:srgbClr>
            </a:solidFill>
            <a:ln w="38100" cap="sq">
              <a:solidFill>
                <a:srgbClr val="FF3131"/>
              </a:solidFill>
              <a:prstDash val="solid"/>
              <a:miter/>
            </a:ln>
          </p:spPr>
        </p:sp>
        <p:sp>
          <p:nvSpPr>
            <p:cNvPr name="TextBox 11" id="11"/>
            <p:cNvSpPr txBox="true"/>
            <p:nvPr/>
          </p:nvSpPr>
          <p:spPr>
            <a:xfrm>
              <a:off x="0" y="-76200"/>
              <a:ext cx="246556" cy="167257"/>
            </a:xfrm>
            <a:prstGeom prst="rect">
              <a:avLst/>
            </a:prstGeom>
          </p:spPr>
          <p:txBody>
            <a:bodyPr anchor="ctr" rtlCol="false" tIns="50800" lIns="50800" bIns="50800" rIns="50800"/>
            <a:lstStyle/>
            <a:p>
              <a:pPr algn="ctr">
                <a:lnSpc>
                  <a:spcPts val="3357"/>
                </a:lnSpc>
              </a:pPr>
            </a:p>
          </p:txBody>
        </p:sp>
      </p:grpSp>
      <p:sp>
        <p:nvSpPr>
          <p:cNvPr name="Freeform 12" id="12"/>
          <p:cNvSpPr/>
          <p:nvPr/>
        </p:nvSpPr>
        <p:spPr>
          <a:xfrm flipH="false" flipV="false" rot="0">
            <a:off x="8267660" y="3381653"/>
            <a:ext cx="6172393" cy="888825"/>
          </a:xfrm>
          <a:custGeom>
            <a:avLst/>
            <a:gdLst/>
            <a:ahLst/>
            <a:cxnLst/>
            <a:rect r="r" b="b" t="t" l="l"/>
            <a:pathLst>
              <a:path h="888825" w="6172393">
                <a:moveTo>
                  <a:pt x="0" y="0"/>
                </a:moveTo>
                <a:lnTo>
                  <a:pt x="6172392" y="0"/>
                </a:lnTo>
                <a:lnTo>
                  <a:pt x="6172392" y="888825"/>
                </a:lnTo>
                <a:lnTo>
                  <a:pt x="0" y="888825"/>
                </a:lnTo>
                <a:lnTo>
                  <a:pt x="0" y="0"/>
                </a:lnTo>
                <a:close/>
              </a:path>
            </a:pathLst>
          </a:custGeom>
          <a:blipFill>
            <a:blip r:embed="rId3"/>
            <a:stretch>
              <a:fillRect l="0" t="0" r="0" b="0"/>
            </a:stretch>
          </a:blipFill>
        </p:spPr>
      </p:sp>
      <p:sp>
        <p:nvSpPr>
          <p:cNvPr name="Freeform 13" id="13"/>
          <p:cNvSpPr/>
          <p:nvPr/>
        </p:nvSpPr>
        <p:spPr>
          <a:xfrm flipH="false" flipV="false" rot="0">
            <a:off x="8359206" y="2067965"/>
            <a:ext cx="5989300" cy="885375"/>
          </a:xfrm>
          <a:custGeom>
            <a:avLst/>
            <a:gdLst/>
            <a:ahLst/>
            <a:cxnLst/>
            <a:rect r="r" b="b" t="t" l="l"/>
            <a:pathLst>
              <a:path h="885375" w="5989300">
                <a:moveTo>
                  <a:pt x="0" y="0"/>
                </a:moveTo>
                <a:lnTo>
                  <a:pt x="5989300" y="0"/>
                </a:lnTo>
                <a:lnTo>
                  <a:pt x="5989300" y="885375"/>
                </a:lnTo>
                <a:lnTo>
                  <a:pt x="0" y="885375"/>
                </a:lnTo>
                <a:lnTo>
                  <a:pt x="0" y="0"/>
                </a:lnTo>
                <a:close/>
              </a:path>
            </a:pathLst>
          </a:custGeom>
          <a:blipFill>
            <a:blip r:embed="rId4"/>
            <a:stretch>
              <a:fillRect l="0" t="0" r="0" b="0"/>
            </a:stretch>
          </a:blipFill>
        </p:spPr>
      </p:sp>
      <p:sp>
        <p:nvSpPr>
          <p:cNvPr name="TextBox 14" id="14"/>
          <p:cNvSpPr txBox="true"/>
          <p:nvPr/>
        </p:nvSpPr>
        <p:spPr>
          <a:xfrm rot="0">
            <a:off x="8826855" y="5098291"/>
            <a:ext cx="8740092" cy="3533289"/>
          </a:xfrm>
          <a:prstGeom prst="rect">
            <a:avLst/>
          </a:prstGeom>
        </p:spPr>
        <p:txBody>
          <a:bodyPr anchor="t" rtlCol="false" tIns="0" lIns="0" bIns="0" rIns="0">
            <a:spAutoFit/>
          </a:bodyPr>
          <a:lstStyle/>
          <a:p>
            <a:pPr algn="l">
              <a:lnSpc>
                <a:spcPts val="3172"/>
              </a:lnSpc>
            </a:pPr>
            <a:r>
              <a:rPr lang="en-US" sz="2643">
                <a:solidFill>
                  <a:srgbClr val="000000"/>
                </a:solidFill>
                <a:latin typeface="Source Han Sans KR Light"/>
                <a:ea typeface="Source Han Sans KR Light"/>
                <a:cs typeface="Source Han Sans KR Light"/>
                <a:sym typeface="Source Han Sans KR Light"/>
              </a:rPr>
              <a:t>1. 로그인 성공시 별도의 메시지 없이 홈화면으로 이동</a:t>
            </a:r>
          </a:p>
          <a:p>
            <a:pPr algn="l">
              <a:lnSpc>
                <a:spcPts val="3172"/>
              </a:lnSpc>
            </a:pPr>
          </a:p>
          <a:p>
            <a:pPr algn="l">
              <a:lnSpc>
                <a:spcPts val="3172"/>
              </a:lnSpc>
            </a:pPr>
            <a:r>
              <a:rPr lang="en-US" sz="2643">
                <a:solidFill>
                  <a:srgbClr val="000000"/>
                </a:solidFill>
                <a:latin typeface="Source Han Sans KR Light"/>
                <a:ea typeface="Source Han Sans KR Light"/>
                <a:cs typeface="Source Han Sans KR Light"/>
                <a:sym typeface="Source Han Sans KR Light"/>
              </a:rPr>
              <a:t>2. 회원가입 폼으로 이동</a:t>
            </a:r>
          </a:p>
          <a:p>
            <a:pPr algn="l">
              <a:lnSpc>
                <a:spcPts val="3172"/>
              </a:lnSpc>
            </a:pPr>
          </a:p>
          <a:p>
            <a:pPr algn="l">
              <a:lnSpc>
                <a:spcPts val="3172"/>
              </a:lnSpc>
            </a:pPr>
            <a:r>
              <a:rPr lang="en-US" sz="2643">
                <a:solidFill>
                  <a:srgbClr val="000000"/>
                </a:solidFill>
                <a:latin typeface="Source Han Sans KR Light"/>
                <a:ea typeface="Source Han Sans KR Light"/>
                <a:cs typeface="Source Han Sans KR Light"/>
                <a:sym typeface="Source Han Sans KR Light"/>
              </a:rPr>
              <a:t>로그인 상태에서만 글쓰기/ 자신의 글 수정/삭제/ 추천등 사이트의 모든기능 이용가능  </a:t>
            </a:r>
          </a:p>
          <a:p>
            <a:pPr algn="l">
              <a:lnSpc>
                <a:spcPts val="3172"/>
              </a:lnSpc>
            </a:pPr>
          </a:p>
          <a:p>
            <a:pPr algn="l">
              <a:lnSpc>
                <a:spcPts val="3172"/>
              </a:lnSpc>
            </a:pPr>
          </a:p>
          <a:p>
            <a:pPr algn="l">
              <a:lnSpc>
                <a:spcPts val="3172"/>
              </a:lnSpc>
              <a:spcBef>
                <a:spcPct val="0"/>
              </a:spcBef>
            </a:pPr>
          </a:p>
        </p:txBody>
      </p:sp>
      <p:sp>
        <p:nvSpPr>
          <p:cNvPr name="TextBox 15" id="15"/>
          <p:cNvSpPr txBox="true"/>
          <p:nvPr/>
        </p:nvSpPr>
        <p:spPr>
          <a:xfrm rot="0">
            <a:off x="541422"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로그인</a:t>
            </a:r>
          </a:p>
        </p:txBody>
      </p:sp>
      <p:sp>
        <p:nvSpPr>
          <p:cNvPr name="AutoShape 16" id="16"/>
          <p:cNvSpPr/>
          <p:nvPr/>
        </p:nvSpPr>
        <p:spPr>
          <a:xfrm>
            <a:off x="11353856" y="2953340"/>
            <a:ext cx="0" cy="428314"/>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9603507" y="8769569"/>
            <a:ext cx="1378222" cy="488731"/>
          </a:xfrm>
          <a:custGeom>
            <a:avLst/>
            <a:gdLst/>
            <a:ahLst/>
            <a:cxnLst/>
            <a:rect r="r" b="b" t="t" l="l"/>
            <a:pathLst>
              <a:path h="488731" w="1378222">
                <a:moveTo>
                  <a:pt x="0" y="0"/>
                </a:moveTo>
                <a:lnTo>
                  <a:pt x="1378223" y="0"/>
                </a:lnTo>
                <a:lnTo>
                  <a:pt x="1378223" y="488731"/>
                </a:lnTo>
                <a:lnTo>
                  <a:pt x="0" y="488731"/>
                </a:lnTo>
                <a:lnTo>
                  <a:pt x="0" y="0"/>
                </a:lnTo>
                <a:close/>
              </a:path>
            </a:pathLst>
          </a:custGeom>
          <a:blipFill>
            <a:blip r:embed="rId2"/>
            <a:stretch>
              <a:fillRect l="0" t="0" r="0" b="0"/>
            </a:stretch>
          </a:blipFill>
        </p:spPr>
      </p:sp>
      <p:sp>
        <p:nvSpPr>
          <p:cNvPr name="TextBox 4" id="4"/>
          <p:cNvSpPr txBox="true"/>
          <p:nvPr/>
        </p:nvSpPr>
        <p:spPr>
          <a:xfrm rot="0">
            <a:off x="601753" y="3365211"/>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5" id="5"/>
          <p:cNvSpPr txBox="true"/>
          <p:nvPr/>
        </p:nvSpPr>
        <p:spPr>
          <a:xfrm rot="0">
            <a:off x="601753" y="6224029"/>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sp>
        <p:nvSpPr>
          <p:cNvPr name="TextBox 6" id="6"/>
          <p:cNvSpPr txBox="true"/>
          <p:nvPr/>
        </p:nvSpPr>
        <p:spPr>
          <a:xfrm rot="0">
            <a:off x="9196473" y="8837722"/>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3</a:t>
            </a:r>
          </a:p>
        </p:txBody>
      </p:sp>
      <p:sp>
        <p:nvSpPr>
          <p:cNvPr name="Freeform 7" id="7"/>
          <p:cNvSpPr/>
          <p:nvPr/>
        </p:nvSpPr>
        <p:spPr>
          <a:xfrm flipH="false" flipV="false" rot="0">
            <a:off x="968124" y="1789670"/>
            <a:ext cx="9923955" cy="6979899"/>
          </a:xfrm>
          <a:custGeom>
            <a:avLst/>
            <a:gdLst/>
            <a:ahLst/>
            <a:cxnLst/>
            <a:rect r="r" b="b" t="t" l="l"/>
            <a:pathLst>
              <a:path h="6979899" w="9923955">
                <a:moveTo>
                  <a:pt x="0" y="0"/>
                </a:moveTo>
                <a:lnTo>
                  <a:pt x="9923955" y="0"/>
                </a:lnTo>
                <a:lnTo>
                  <a:pt x="9923955" y="6979899"/>
                </a:lnTo>
                <a:lnTo>
                  <a:pt x="0" y="6979899"/>
                </a:lnTo>
                <a:lnTo>
                  <a:pt x="0" y="0"/>
                </a:lnTo>
                <a:close/>
              </a:path>
            </a:pathLst>
          </a:custGeom>
          <a:blipFill>
            <a:blip r:embed="rId3"/>
            <a:stretch>
              <a:fillRect l="0" t="0" r="0" b="0"/>
            </a:stretch>
          </a:blipFill>
        </p:spPr>
      </p:sp>
      <p:grpSp>
        <p:nvGrpSpPr>
          <p:cNvPr name="Group 8" id="8"/>
          <p:cNvGrpSpPr/>
          <p:nvPr/>
        </p:nvGrpSpPr>
        <p:grpSpPr>
          <a:xfrm rot="0">
            <a:off x="968124" y="4030914"/>
            <a:ext cx="10013606" cy="4738655"/>
            <a:chOff x="0" y="0"/>
            <a:chExt cx="2637328" cy="1248041"/>
          </a:xfrm>
        </p:grpSpPr>
        <p:sp>
          <p:nvSpPr>
            <p:cNvPr name="Freeform 9" id="9"/>
            <p:cNvSpPr/>
            <p:nvPr/>
          </p:nvSpPr>
          <p:spPr>
            <a:xfrm flipH="false" flipV="false" rot="0">
              <a:off x="0" y="0"/>
              <a:ext cx="2637328" cy="1248041"/>
            </a:xfrm>
            <a:custGeom>
              <a:avLst/>
              <a:gdLst/>
              <a:ahLst/>
              <a:cxnLst/>
              <a:rect r="r" b="b" t="t" l="l"/>
              <a:pathLst>
                <a:path h="1248041" w="2637328">
                  <a:moveTo>
                    <a:pt x="0" y="0"/>
                  </a:moveTo>
                  <a:lnTo>
                    <a:pt x="2637328" y="0"/>
                  </a:lnTo>
                  <a:lnTo>
                    <a:pt x="2637328" y="1248041"/>
                  </a:lnTo>
                  <a:lnTo>
                    <a:pt x="0" y="1248041"/>
                  </a:lnTo>
                  <a:close/>
                </a:path>
              </a:pathLst>
            </a:custGeom>
            <a:solidFill>
              <a:srgbClr val="000000">
                <a:alpha val="0"/>
              </a:srgbClr>
            </a:solidFill>
            <a:ln w="38100" cap="sq">
              <a:solidFill>
                <a:srgbClr val="FF3131"/>
              </a:solidFill>
              <a:prstDash val="solid"/>
              <a:miter/>
            </a:ln>
          </p:spPr>
        </p:sp>
        <p:sp>
          <p:nvSpPr>
            <p:cNvPr name="TextBox 10" id="10"/>
            <p:cNvSpPr txBox="true"/>
            <p:nvPr/>
          </p:nvSpPr>
          <p:spPr>
            <a:xfrm>
              <a:off x="0" y="-76200"/>
              <a:ext cx="2637328" cy="1324241"/>
            </a:xfrm>
            <a:prstGeom prst="rect">
              <a:avLst/>
            </a:prstGeom>
          </p:spPr>
          <p:txBody>
            <a:bodyPr anchor="ctr" rtlCol="false" tIns="50800" lIns="50800" bIns="50800" rIns="50800"/>
            <a:lstStyle/>
            <a:p>
              <a:pPr algn="ctr">
                <a:lnSpc>
                  <a:spcPts val="3357"/>
                </a:lnSpc>
              </a:pPr>
            </a:p>
          </p:txBody>
        </p:sp>
      </p:grpSp>
      <p:grpSp>
        <p:nvGrpSpPr>
          <p:cNvPr name="Group 11" id="11"/>
          <p:cNvGrpSpPr/>
          <p:nvPr/>
        </p:nvGrpSpPr>
        <p:grpSpPr>
          <a:xfrm rot="0">
            <a:off x="9603507" y="8769569"/>
            <a:ext cx="1378222" cy="488731"/>
            <a:chOff x="0" y="0"/>
            <a:chExt cx="362989" cy="128719"/>
          </a:xfrm>
        </p:grpSpPr>
        <p:sp>
          <p:nvSpPr>
            <p:cNvPr name="Freeform 12" id="12"/>
            <p:cNvSpPr/>
            <p:nvPr/>
          </p:nvSpPr>
          <p:spPr>
            <a:xfrm flipH="false" flipV="false" rot="0">
              <a:off x="0" y="0"/>
              <a:ext cx="362989" cy="128719"/>
            </a:xfrm>
            <a:custGeom>
              <a:avLst/>
              <a:gdLst/>
              <a:ahLst/>
              <a:cxnLst/>
              <a:rect r="r" b="b" t="t" l="l"/>
              <a:pathLst>
                <a:path h="128719" w="362989">
                  <a:moveTo>
                    <a:pt x="0" y="0"/>
                  </a:moveTo>
                  <a:lnTo>
                    <a:pt x="362989" y="0"/>
                  </a:lnTo>
                  <a:lnTo>
                    <a:pt x="362989" y="128719"/>
                  </a:lnTo>
                  <a:lnTo>
                    <a:pt x="0" y="128719"/>
                  </a:lnTo>
                  <a:close/>
                </a:path>
              </a:pathLst>
            </a:custGeom>
            <a:solidFill>
              <a:srgbClr val="000000">
                <a:alpha val="0"/>
              </a:srgbClr>
            </a:solidFill>
            <a:ln w="38100" cap="sq">
              <a:solidFill>
                <a:srgbClr val="FF3131"/>
              </a:solidFill>
              <a:prstDash val="solid"/>
              <a:miter/>
            </a:ln>
          </p:spPr>
        </p:sp>
        <p:sp>
          <p:nvSpPr>
            <p:cNvPr name="TextBox 13" id="13"/>
            <p:cNvSpPr txBox="true"/>
            <p:nvPr/>
          </p:nvSpPr>
          <p:spPr>
            <a:xfrm>
              <a:off x="0" y="-76200"/>
              <a:ext cx="362989" cy="204919"/>
            </a:xfrm>
            <a:prstGeom prst="rect">
              <a:avLst/>
            </a:prstGeom>
          </p:spPr>
          <p:txBody>
            <a:bodyPr anchor="ctr" rtlCol="false" tIns="50800" lIns="50800" bIns="50800" rIns="50800"/>
            <a:lstStyle/>
            <a:p>
              <a:pPr algn="ctr">
                <a:lnSpc>
                  <a:spcPts val="3357"/>
                </a:lnSpc>
              </a:pPr>
            </a:p>
          </p:txBody>
        </p:sp>
      </p:grpSp>
      <p:grpSp>
        <p:nvGrpSpPr>
          <p:cNvPr name="Group 14" id="14"/>
          <p:cNvGrpSpPr/>
          <p:nvPr/>
        </p:nvGrpSpPr>
        <p:grpSpPr>
          <a:xfrm rot="0">
            <a:off x="968124" y="3038404"/>
            <a:ext cx="10013606" cy="821059"/>
            <a:chOff x="0" y="0"/>
            <a:chExt cx="2637328" cy="216246"/>
          </a:xfrm>
        </p:grpSpPr>
        <p:sp>
          <p:nvSpPr>
            <p:cNvPr name="Freeform 15" id="15"/>
            <p:cNvSpPr/>
            <p:nvPr/>
          </p:nvSpPr>
          <p:spPr>
            <a:xfrm flipH="false" flipV="false" rot="0">
              <a:off x="0" y="0"/>
              <a:ext cx="2637328" cy="216246"/>
            </a:xfrm>
            <a:custGeom>
              <a:avLst/>
              <a:gdLst/>
              <a:ahLst/>
              <a:cxnLst/>
              <a:rect r="r" b="b" t="t" l="l"/>
              <a:pathLst>
                <a:path h="216246" w="2637328">
                  <a:moveTo>
                    <a:pt x="0" y="0"/>
                  </a:moveTo>
                  <a:lnTo>
                    <a:pt x="2637328" y="0"/>
                  </a:lnTo>
                  <a:lnTo>
                    <a:pt x="2637328" y="216246"/>
                  </a:lnTo>
                  <a:lnTo>
                    <a:pt x="0" y="216246"/>
                  </a:lnTo>
                  <a:close/>
                </a:path>
              </a:pathLst>
            </a:custGeom>
            <a:solidFill>
              <a:srgbClr val="000000">
                <a:alpha val="0"/>
              </a:srgbClr>
            </a:solidFill>
            <a:ln w="38100" cap="sq">
              <a:solidFill>
                <a:srgbClr val="FF3131"/>
              </a:solidFill>
              <a:prstDash val="solid"/>
              <a:miter/>
            </a:ln>
          </p:spPr>
        </p:sp>
        <p:sp>
          <p:nvSpPr>
            <p:cNvPr name="TextBox 16" id="16"/>
            <p:cNvSpPr txBox="true"/>
            <p:nvPr/>
          </p:nvSpPr>
          <p:spPr>
            <a:xfrm>
              <a:off x="0" y="-76200"/>
              <a:ext cx="2637328" cy="292446"/>
            </a:xfrm>
            <a:prstGeom prst="rect">
              <a:avLst/>
            </a:prstGeom>
          </p:spPr>
          <p:txBody>
            <a:bodyPr anchor="ctr" rtlCol="false" tIns="50800" lIns="50800" bIns="50800" rIns="50800"/>
            <a:lstStyle/>
            <a:p>
              <a:pPr algn="ctr">
                <a:lnSpc>
                  <a:spcPts val="3357"/>
                </a:lnSpc>
              </a:pPr>
            </a:p>
          </p:txBody>
        </p:sp>
      </p:grpSp>
      <p:sp>
        <p:nvSpPr>
          <p:cNvPr name="TextBox 17" id="17"/>
          <p:cNvSpPr txBox="true"/>
          <p:nvPr/>
        </p:nvSpPr>
        <p:spPr>
          <a:xfrm rot="0">
            <a:off x="790069"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글쓰기</a:t>
            </a:r>
          </a:p>
        </p:txBody>
      </p:sp>
      <p:sp>
        <p:nvSpPr>
          <p:cNvPr name="TextBox 18" id="18"/>
          <p:cNvSpPr txBox="true"/>
          <p:nvPr/>
        </p:nvSpPr>
        <p:spPr>
          <a:xfrm rot="0">
            <a:off x="11292519" y="3641481"/>
            <a:ext cx="7156044" cy="2758760"/>
          </a:xfrm>
          <a:prstGeom prst="rect">
            <a:avLst/>
          </a:prstGeom>
        </p:spPr>
        <p:txBody>
          <a:bodyPr anchor="t" rtlCol="false" tIns="0" lIns="0" bIns="0" rIns="0">
            <a:spAutoFit/>
          </a:bodyPr>
          <a:lstStyle/>
          <a:p>
            <a:pPr algn="l">
              <a:lnSpc>
                <a:spcPts val="4443"/>
              </a:lnSpc>
            </a:pPr>
            <a:r>
              <a:rPr lang="en-US" sz="3702">
                <a:solidFill>
                  <a:srgbClr val="000000"/>
                </a:solidFill>
                <a:latin typeface="Source Han Sans KR Light"/>
                <a:ea typeface="Source Han Sans KR Light"/>
                <a:cs typeface="Source Han Sans KR Light"/>
                <a:sym typeface="Source Han Sans KR Light"/>
              </a:rPr>
              <a:t>1.  글제목 설정, 카테고리(콤보박스)</a:t>
            </a:r>
          </a:p>
          <a:p>
            <a:pPr algn="l">
              <a:lnSpc>
                <a:spcPts val="4443"/>
              </a:lnSpc>
            </a:pPr>
          </a:p>
          <a:p>
            <a:pPr algn="l">
              <a:lnSpc>
                <a:spcPts val="4443"/>
              </a:lnSpc>
            </a:pPr>
            <a:r>
              <a:rPr lang="en-US" sz="3702">
                <a:solidFill>
                  <a:srgbClr val="000000"/>
                </a:solidFill>
                <a:latin typeface="Source Han Sans KR Light"/>
                <a:ea typeface="Source Han Sans KR Light"/>
                <a:cs typeface="Source Han Sans KR Light"/>
                <a:sym typeface="Source Han Sans KR Light"/>
              </a:rPr>
              <a:t>2. 텍스트 에디터 - 본문내용 작성</a:t>
            </a:r>
          </a:p>
          <a:p>
            <a:pPr algn="l">
              <a:lnSpc>
                <a:spcPts val="4443"/>
              </a:lnSpc>
            </a:pPr>
          </a:p>
          <a:p>
            <a:pPr algn="l">
              <a:lnSpc>
                <a:spcPts val="4443"/>
              </a:lnSpc>
              <a:spcBef>
                <a:spcPct val="0"/>
              </a:spcBef>
            </a:pPr>
            <a:r>
              <a:rPr lang="en-US" sz="3702">
                <a:solidFill>
                  <a:srgbClr val="000000"/>
                </a:solidFill>
                <a:latin typeface="Source Han Sans KR Light"/>
                <a:ea typeface="Source Han Sans KR Light"/>
                <a:cs typeface="Source Han Sans KR Light"/>
                <a:sym typeface="Source Han Sans KR Light"/>
              </a:rPr>
              <a:t>3. 글쓰기/취소 버튼</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197103" y="1694312"/>
            <a:ext cx="8595546" cy="7766847"/>
          </a:xfrm>
          <a:custGeom>
            <a:avLst/>
            <a:gdLst/>
            <a:ahLst/>
            <a:cxnLst/>
            <a:rect r="r" b="b" t="t" l="l"/>
            <a:pathLst>
              <a:path h="7766847" w="8595546">
                <a:moveTo>
                  <a:pt x="0" y="0"/>
                </a:moveTo>
                <a:lnTo>
                  <a:pt x="8595546" y="0"/>
                </a:lnTo>
                <a:lnTo>
                  <a:pt x="8595546" y="7766848"/>
                </a:lnTo>
                <a:lnTo>
                  <a:pt x="0" y="7766848"/>
                </a:lnTo>
                <a:lnTo>
                  <a:pt x="0" y="0"/>
                </a:lnTo>
                <a:close/>
              </a:path>
            </a:pathLst>
          </a:custGeom>
          <a:blipFill>
            <a:blip r:embed="rId2"/>
            <a:stretch>
              <a:fillRect l="0" t="0" r="0" b="0"/>
            </a:stretch>
          </a:blipFill>
        </p:spPr>
      </p:sp>
      <p:sp>
        <p:nvSpPr>
          <p:cNvPr name="TextBox 4" id="4"/>
          <p:cNvSpPr txBox="true"/>
          <p:nvPr/>
        </p:nvSpPr>
        <p:spPr>
          <a:xfrm rot="0">
            <a:off x="919906"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글읽기</a:t>
            </a:r>
          </a:p>
        </p:txBody>
      </p:sp>
      <p:sp>
        <p:nvSpPr>
          <p:cNvPr name="TextBox 5" id="5"/>
          <p:cNvSpPr txBox="true"/>
          <p:nvPr/>
        </p:nvSpPr>
        <p:spPr>
          <a:xfrm rot="0">
            <a:off x="10500564" y="3938038"/>
            <a:ext cx="7787436" cy="2758760"/>
          </a:xfrm>
          <a:prstGeom prst="rect">
            <a:avLst/>
          </a:prstGeom>
        </p:spPr>
        <p:txBody>
          <a:bodyPr anchor="t" rtlCol="false" tIns="0" lIns="0" bIns="0" rIns="0">
            <a:spAutoFit/>
          </a:bodyPr>
          <a:lstStyle/>
          <a:p>
            <a:pPr algn="l">
              <a:lnSpc>
                <a:spcPts val="4443"/>
              </a:lnSpc>
            </a:pPr>
            <a:r>
              <a:rPr lang="en-US" sz="3702">
                <a:solidFill>
                  <a:srgbClr val="000000"/>
                </a:solidFill>
                <a:latin typeface="Source Han Sans KR Light"/>
                <a:ea typeface="Source Han Sans KR Light"/>
                <a:cs typeface="Source Han Sans KR Light"/>
                <a:sym typeface="Source Han Sans KR Light"/>
              </a:rPr>
              <a:t>1. 제목, 카테고리, 작성자, 조회수</a:t>
            </a:r>
          </a:p>
          <a:p>
            <a:pPr algn="l">
              <a:lnSpc>
                <a:spcPts val="4443"/>
              </a:lnSpc>
            </a:pPr>
          </a:p>
          <a:p>
            <a:pPr algn="l">
              <a:lnSpc>
                <a:spcPts val="4443"/>
              </a:lnSpc>
            </a:pPr>
            <a:r>
              <a:rPr lang="en-US" sz="3702">
                <a:solidFill>
                  <a:srgbClr val="000000"/>
                </a:solidFill>
                <a:latin typeface="Source Han Sans KR Light"/>
                <a:ea typeface="Source Han Sans KR Light"/>
                <a:cs typeface="Source Han Sans KR Light"/>
                <a:sym typeface="Source Han Sans KR Light"/>
              </a:rPr>
              <a:t>2. 글 본문내용</a:t>
            </a:r>
          </a:p>
          <a:p>
            <a:pPr algn="l">
              <a:lnSpc>
                <a:spcPts val="4443"/>
              </a:lnSpc>
            </a:pPr>
          </a:p>
          <a:p>
            <a:pPr algn="l">
              <a:lnSpc>
                <a:spcPts val="4443"/>
              </a:lnSpc>
              <a:spcBef>
                <a:spcPct val="0"/>
              </a:spcBef>
            </a:pPr>
          </a:p>
        </p:txBody>
      </p:sp>
      <p:sp>
        <p:nvSpPr>
          <p:cNvPr name="TextBox 6" id="6"/>
          <p:cNvSpPr txBox="true"/>
          <p:nvPr/>
        </p:nvSpPr>
        <p:spPr>
          <a:xfrm rot="0">
            <a:off x="621666" y="2673597"/>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7" id="7"/>
          <p:cNvSpPr txBox="true"/>
          <p:nvPr/>
        </p:nvSpPr>
        <p:spPr>
          <a:xfrm rot="0">
            <a:off x="512872" y="6696798"/>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grpSp>
        <p:nvGrpSpPr>
          <p:cNvPr name="Group 8" id="8"/>
          <p:cNvGrpSpPr/>
          <p:nvPr/>
        </p:nvGrpSpPr>
        <p:grpSpPr>
          <a:xfrm rot="0">
            <a:off x="1028700" y="1694312"/>
            <a:ext cx="9064099" cy="2310994"/>
            <a:chOff x="0" y="0"/>
            <a:chExt cx="2387252" cy="608657"/>
          </a:xfrm>
        </p:grpSpPr>
        <p:sp>
          <p:nvSpPr>
            <p:cNvPr name="Freeform 9" id="9"/>
            <p:cNvSpPr/>
            <p:nvPr/>
          </p:nvSpPr>
          <p:spPr>
            <a:xfrm flipH="false" flipV="false" rot="0">
              <a:off x="0" y="0"/>
              <a:ext cx="2387252" cy="608657"/>
            </a:xfrm>
            <a:custGeom>
              <a:avLst/>
              <a:gdLst/>
              <a:ahLst/>
              <a:cxnLst/>
              <a:rect r="r" b="b" t="t" l="l"/>
              <a:pathLst>
                <a:path h="608657" w="2387252">
                  <a:moveTo>
                    <a:pt x="0" y="0"/>
                  </a:moveTo>
                  <a:lnTo>
                    <a:pt x="2387252" y="0"/>
                  </a:lnTo>
                  <a:lnTo>
                    <a:pt x="2387252" y="608657"/>
                  </a:lnTo>
                  <a:lnTo>
                    <a:pt x="0" y="608657"/>
                  </a:lnTo>
                  <a:close/>
                </a:path>
              </a:pathLst>
            </a:custGeom>
            <a:solidFill>
              <a:srgbClr val="000000">
                <a:alpha val="0"/>
              </a:srgbClr>
            </a:solidFill>
            <a:ln w="38100" cap="sq">
              <a:solidFill>
                <a:srgbClr val="FF3131"/>
              </a:solidFill>
              <a:prstDash val="solid"/>
              <a:miter/>
            </a:ln>
          </p:spPr>
        </p:sp>
        <p:sp>
          <p:nvSpPr>
            <p:cNvPr name="TextBox 10" id="10"/>
            <p:cNvSpPr txBox="true"/>
            <p:nvPr/>
          </p:nvSpPr>
          <p:spPr>
            <a:xfrm>
              <a:off x="0" y="-76200"/>
              <a:ext cx="2387252" cy="684857"/>
            </a:xfrm>
            <a:prstGeom prst="rect">
              <a:avLst/>
            </a:prstGeom>
          </p:spPr>
          <p:txBody>
            <a:bodyPr anchor="ctr" rtlCol="false" tIns="50800" lIns="50800" bIns="50800" rIns="50800"/>
            <a:lstStyle/>
            <a:p>
              <a:pPr algn="ctr">
                <a:lnSpc>
                  <a:spcPts val="3357"/>
                </a:lnSpc>
              </a:pPr>
            </a:p>
          </p:txBody>
        </p:sp>
      </p:grpSp>
      <p:grpSp>
        <p:nvGrpSpPr>
          <p:cNvPr name="Group 11" id="11"/>
          <p:cNvGrpSpPr/>
          <p:nvPr/>
        </p:nvGrpSpPr>
        <p:grpSpPr>
          <a:xfrm rot="0">
            <a:off x="1028700" y="4005307"/>
            <a:ext cx="9064099" cy="5735408"/>
            <a:chOff x="0" y="0"/>
            <a:chExt cx="2387252" cy="1510560"/>
          </a:xfrm>
        </p:grpSpPr>
        <p:sp>
          <p:nvSpPr>
            <p:cNvPr name="Freeform 12" id="12"/>
            <p:cNvSpPr/>
            <p:nvPr/>
          </p:nvSpPr>
          <p:spPr>
            <a:xfrm flipH="false" flipV="false" rot="0">
              <a:off x="0" y="0"/>
              <a:ext cx="2387252" cy="1510560"/>
            </a:xfrm>
            <a:custGeom>
              <a:avLst/>
              <a:gdLst/>
              <a:ahLst/>
              <a:cxnLst/>
              <a:rect r="r" b="b" t="t" l="l"/>
              <a:pathLst>
                <a:path h="1510560" w="2387252">
                  <a:moveTo>
                    <a:pt x="0" y="0"/>
                  </a:moveTo>
                  <a:lnTo>
                    <a:pt x="2387252" y="0"/>
                  </a:lnTo>
                  <a:lnTo>
                    <a:pt x="2387252" y="1510560"/>
                  </a:lnTo>
                  <a:lnTo>
                    <a:pt x="0" y="1510560"/>
                  </a:lnTo>
                  <a:close/>
                </a:path>
              </a:pathLst>
            </a:custGeom>
            <a:solidFill>
              <a:srgbClr val="000000">
                <a:alpha val="0"/>
              </a:srgbClr>
            </a:solidFill>
            <a:ln w="38100" cap="sq">
              <a:solidFill>
                <a:srgbClr val="FF3131"/>
              </a:solidFill>
              <a:prstDash val="solid"/>
              <a:miter/>
            </a:ln>
          </p:spPr>
        </p:sp>
        <p:sp>
          <p:nvSpPr>
            <p:cNvPr name="TextBox 13" id="13"/>
            <p:cNvSpPr txBox="true"/>
            <p:nvPr/>
          </p:nvSpPr>
          <p:spPr>
            <a:xfrm>
              <a:off x="0" y="-76200"/>
              <a:ext cx="2387252" cy="1586760"/>
            </a:xfrm>
            <a:prstGeom prst="rect">
              <a:avLst/>
            </a:prstGeom>
          </p:spPr>
          <p:txBody>
            <a:bodyPr anchor="ctr" rtlCol="false" tIns="50800" lIns="50800" bIns="50800" rIns="50800"/>
            <a:lstStyle/>
            <a:p>
              <a:pPr algn="ctr">
                <a:lnSpc>
                  <a:spcPts val="3357"/>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2012624" y="1956627"/>
            <a:ext cx="13369563" cy="4880256"/>
          </a:xfrm>
          <a:custGeom>
            <a:avLst/>
            <a:gdLst/>
            <a:ahLst/>
            <a:cxnLst/>
            <a:rect r="r" b="b" t="t" l="l"/>
            <a:pathLst>
              <a:path h="4880256" w="13369563">
                <a:moveTo>
                  <a:pt x="0" y="0"/>
                </a:moveTo>
                <a:lnTo>
                  <a:pt x="13369563" y="0"/>
                </a:lnTo>
                <a:lnTo>
                  <a:pt x="13369563" y="4880256"/>
                </a:lnTo>
                <a:lnTo>
                  <a:pt x="0" y="4880256"/>
                </a:lnTo>
                <a:lnTo>
                  <a:pt x="0" y="0"/>
                </a:lnTo>
                <a:close/>
              </a:path>
            </a:pathLst>
          </a:custGeom>
          <a:blipFill>
            <a:blip r:embed="rId2"/>
            <a:stretch>
              <a:fillRect l="0" t="0" r="0" b="0"/>
            </a:stretch>
          </a:blipFill>
        </p:spPr>
      </p:sp>
      <p:sp>
        <p:nvSpPr>
          <p:cNvPr name="TextBox 4" id="4"/>
          <p:cNvSpPr txBox="true"/>
          <p:nvPr/>
        </p:nvSpPr>
        <p:spPr>
          <a:xfrm rot="0">
            <a:off x="852647"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글읽기</a:t>
            </a:r>
          </a:p>
        </p:txBody>
      </p:sp>
      <p:sp>
        <p:nvSpPr>
          <p:cNvPr name="TextBox 5" id="5"/>
          <p:cNvSpPr txBox="true"/>
          <p:nvPr/>
        </p:nvSpPr>
        <p:spPr>
          <a:xfrm rot="0">
            <a:off x="1804335" y="7188971"/>
            <a:ext cx="15566656" cy="3308607"/>
          </a:xfrm>
          <a:prstGeom prst="rect">
            <a:avLst/>
          </a:prstGeom>
        </p:spPr>
        <p:txBody>
          <a:bodyPr anchor="t" rtlCol="false" tIns="0" lIns="0" bIns="0" rIns="0">
            <a:spAutoFit/>
          </a:bodyPr>
          <a:lstStyle/>
          <a:p>
            <a:pPr algn="l">
              <a:lnSpc>
                <a:spcPts val="4443"/>
              </a:lnSpc>
            </a:pPr>
            <a:r>
              <a:rPr lang="en-US" sz="3702">
                <a:solidFill>
                  <a:srgbClr val="000000"/>
                </a:solidFill>
                <a:latin typeface="Source Han Sans KR Light"/>
                <a:ea typeface="Source Han Sans KR Light"/>
                <a:cs typeface="Source Han Sans KR Light"/>
                <a:sym typeface="Source Han Sans KR Light"/>
              </a:rPr>
              <a:t>3.  글신고, 수정, 삭제, 추천, 댓글쓰기 버튼</a:t>
            </a:r>
          </a:p>
          <a:p>
            <a:pPr algn="l">
              <a:lnSpc>
                <a:spcPts val="4443"/>
              </a:lnSpc>
            </a:pPr>
            <a:r>
              <a:rPr lang="en-US" sz="3702">
                <a:solidFill>
                  <a:srgbClr val="000000"/>
                </a:solidFill>
                <a:latin typeface="Source Han Sans KR Light"/>
                <a:ea typeface="Source Han Sans KR Light"/>
                <a:cs typeface="Source Han Sans KR Light"/>
                <a:sym typeface="Source Han Sans KR Light"/>
              </a:rPr>
              <a:t>댓글쓰기 버튼을 누르면 댓글작성 에디터 표시</a:t>
            </a:r>
          </a:p>
          <a:p>
            <a:pPr algn="l">
              <a:lnSpc>
                <a:spcPts val="4443"/>
              </a:lnSpc>
            </a:pPr>
          </a:p>
          <a:p>
            <a:pPr algn="l">
              <a:lnSpc>
                <a:spcPts val="4443"/>
              </a:lnSpc>
            </a:pPr>
            <a:r>
              <a:rPr lang="en-US" sz="3702">
                <a:solidFill>
                  <a:srgbClr val="000000"/>
                </a:solidFill>
                <a:latin typeface="Source Han Sans KR Light"/>
                <a:ea typeface="Source Han Sans KR Light"/>
                <a:cs typeface="Source Han Sans KR Light"/>
                <a:sym typeface="Source Han Sans KR Light"/>
              </a:rPr>
              <a:t>4. 댓글 내용, 댓글 삭제, 수정 버튼 (삭제,수정 버튼은 글을 쓴 사람만 활성화)</a:t>
            </a:r>
          </a:p>
          <a:p>
            <a:pPr algn="l">
              <a:lnSpc>
                <a:spcPts val="4443"/>
              </a:lnSpc>
            </a:pPr>
            <a:r>
              <a:rPr lang="en-US" sz="3702">
                <a:solidFill>
                  <a:srgbClr val="000000"/>
                </a:solidFill>
                <a:latin typeface="Source Han Sans KR Light"/>
                <a:ea typeface="Source Han Sans KR Light"/>
                <a:cs typeface="Source Han Sans KR Light"/>
                <a:sym typeface="Source Han Sans KR Light"/>
              </a:rPr>
              <a:t>댓글 - 수정 버튼을 누르면 작성 버튼 대신 수정 버튼으로 교체</a:t>
            </a:r>
          </a:p>
          <a:p>
            <a:pPr algn="l">
              <a:lnSpc>
                <a:spcPts val="4443"/>
              </a:lnSpc>
              <a:spcBef>
                <a:spcPct val="0"/>
              </a:spcBef>
            </a:pPr>
          </a:p>
        </p:txBody>
      </p:sp>
      <p:sp>
        <p:nvSpPr>
          <p:cNvPr name="TextBox 6" id="6"/>
          <p:cNvSpPr txBox="true"/>
          <p:nvPr/>
        </p:nvSpPr>
        <p:spPr>
          <a:xfrm rot="0">
            <a:off x="1397301" y="3969723"/>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3</a:t>
            </a:r>
          </a:p>
        </p:txBody>
      </p:sp>
      <p:grpSp>
        <p:nvGrpSpPr>
          <p:cNvPr name="Group 7" id="7"/>
          <p:cNvGrpSpPr/>
          <p:nvPr/>
        </p:nvGrpSpPr>
        <p:grpSpPr>
          <a:xfrm rot="0">
            <a:off x="2012624" y="2135065"/>
            <a:ext cx="13369563" cy="3929343"/>
            <a:chOff x="0" y="0"/>
            <a:chExt cx="3521202" cy="1034889"/>
          </a:xfrm>
        </p:grpSpPr>
        <p:sp>
          <p:nvSpPr>
            <p:cNvPr name="Freeform 8" id="8"/>
            <p:cNvSpPr/>
            <p:nvPr/>
          </p:nvSpPr>
          <p:spPr>
            <a:xfrm flipH="false" flipV="false" rot="0">
              <a:off x="0" y="0"/>
              <a:ext cx="3521202" cy="1034889"/>
            </a:xfrm>
            <a:custGeom>
              <a:avLst/>
              <a:gdLst/>
              <a:ahLst/>
              <a:cxnLst/>
              <a:rect r="r" b="b" t="t" l="l"/>
              <a:pathLst>
                <a:path h="1034889" w="3521202">
                  <a:moveTo>
                    <a:pt x="0" y="0"/>
                  </a:moveTo>
                  <a:lnTo>
                    <a:pt x="3521202" y="0"/>
                  </a:lnTo>
                  <a:lnTo>
                    <a:pt x="3521202" y="1034889"/>
                  </a:lnTo>
                  <a:lnTo>
                    <a:pt x="0" y="1034889"/>
                  </a:lnTo>
                  <a:close/>
                </a:path>
              </a:pathLst>
            </a:custGeom>
            <a:solidFill>
              <a:srgbClr val="000000">
                <a:alpha val="0"/>
              </a:srgbClr>
            </a:solidFill>
            <a:ln w="38100" cap="sq">
              <a:solidFill>
                <a:srgbClr val="FF3131"/>
              </a:solidFill>
              <a:prstDash val="solid"/>
              <a:miter/>
            </a:ln>
          </p:spPr>
        </p:sp>
        <p:sp>
          <p:nvSpPr>
            <p:cNvPr name="TextBox 9" id="9"/>
            <p:cNvSpPr txBox="true"/>
            <p:nvPr/>
          </p:nvSpPr>
          <p:spPr>
            <a:xfrm>
              <a:off x="0" y="-76200"/>
              <a:ext cx="3521202" cy="1111089"/>
            </a:xfrm>
            <a:prstGeom prst="rect">
              <a:avLst/>
            </a:prstGeom>
          </p:spPr>
          <p:txBody>
            <a:bodyPr anchor="ctr" rtlCol="false" tIns="50800" lIns="50800" bIns="50800" rIns="50800"/>
            <a:lstStyle/>
            <a:p>
              <a:pPr algn="ctr">
                <a:lnSpc>
                  <a:spcPts val="3357"/>
                </a:lnSpc>
              </a:pPr>
            </a:p>
          </p:txBody>
        </p:sp>
      </p:grpSp>
      <p:grpSp>
        <p:nvGrpSpPr>
          <p:cNvPr name="Group 10" id="10"/>
          <p:cNvGrpSpPr/>
          <p:nvPr/>
        </p:nvGrpSpPr>
        <p:grpSpPr>
          <a:xfrm rot="0">
            <a:off x="2012624" y="6156806"/>
            <a:ext cx="13369563" cy="786561"/>
            <a:chOff x="0" y="0"/>
            <a:chExt cx="3521202" cy="207160"/>
          </a:xfrm>
        </p:grpSpPr>
        <p:sp>
          <p:nvSpPr>
            <p:cNvPr name="Freeform 11" id="11"/>
            <p:cNvSpPr/>
            <p:nvPr/>
          </p:nvSpPr>
          <p:spPr>
            <a:xfrm flipH="false" flipV="false" rot="0">
              <a:off x="0" y="0"/>
              <a:ext cx="3521202" cy="207160"/>
            </a:xfrm>
            <a:custGeom>
              <a:avLst/>
              <a:gdLst/>
              <a:ahLst/>
              <a:cxnLst/>
              <a:rect r="r" b="b" t="t" l="l"/>
              <a:pathLst>
                <a:path h="207160" w="3521202">
                  <a:moveTo>
                    <a:pt x="0" y="0"/>
                  </a:moveTo>
                  <a:lnTo>
                    <a:pt x="3521202" y="0"/>
                  </a:lnTo>
                  <a:lnTo>
                    <a:pt x="3521202" y="207160"/>
                  </a:lnTo>
                  <a:lnTo>
                    <a:pt x="0" y="207160"/>
                  </a:lnTo>
                  <a:close/>
                </a:path>
              </a:pathLst>
            </a:custGeom>
            <a:solidFill>
              <a:srgbClr val="000000">
                <a:alpha val="0"/>
              </a:srgbClr>
            </a:solidFill>
            <a:ln w="38100" cap="sq">
              <a:solidFill>
                <a:srgbClr val="FF3131"/>
              </a:solidFill>
              <a:prstDash val="solid"/>
              <a:miter/>
            </a:ln>
          </p:spPr>
        </p:sp>
        <p:sp>
          <p:nvSpPr>
            <p:cNvPr name="TextBox 12" id="12"/>
            <p:cNvSpPr txBox="true"/>
            <p:nvPr/>
          </p:nvSpPr>
          <p:spPr>
            <a:xfrm>
              <a:off x="0" y="-76200"/>
              <a:ext cx="3521202" cy="283360"/>
            </a:xfrm>
            <a:prstGeom prst="rect">
              <a:avLst/>
            </a:prstGeom>
          </p:spPr>
          <p:txBody>
            <a:bodyPr anchor="ctr" rtlCol="false" tIns="50800" lIns="50800" bIns="50800" rIns="50800"/>
            <a:lstStyle/>
            <a:p>
              <a:pPr algn="ctr">
                <a:lnSpc>
                  <a:spcPts val="3357"/>
                </a:lnSpc>
              </a:pPr>
            </a:p>
          </p:txBody>
        </p:sp>
      </p:grpSp>
      <p:sp>
        <p:nvSpPr>
          <p:cNvPr name="TextBox 13" id="13"/>
          <p:cNvSpPr txBox="true"/>
          <p:nvPr/>
        </p:nvSpPr>
        <p:spPr>
          <a:xfrm rot="0">
            <a:off x="1397301" y="6373875"/>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3072978" y="1828471"/>
            <a:ext cx="5254826" cy="5370025"/>
          </a:xfrm>
          <a:custGeom>
            <a:avLst/>
            <a:gdLst/>
            <a:ahLst/>
            <a:cxnLst/>
            <a:rect r="r" b="b" t="t" l="l"/>
            <a:pathLst>
              <a:path h="5370025" w="5254826">
                <a:moveTo>
                  <a:pt x="0" y="0"/>
                </a:moveTo>
                <a:lnTo>
                  <a:pt x="5254826" y="0"/>
                </a:lnTo>
                <a:lnTo>
                  <a:pt x="5254826" y="5370025"/>
                </a:lnTo>
                <a:lnTo>
                  <a:pt x="0" y="5370025"/>
                </a:lnTo>
                <a:lnTo>
                  <a:pt x="0" y="0"/>
                </a:lnTo>
                <a:close/>
              </a:path>
            </a:pathLst>
          </a:custGeom>
          <a:blipFill>
            <a:blip r:embed="rId2"/>
            <a:stretch>
              <a:fillRect l="0" t="0" r="0" b="0"/>
            </a:stretch>
          </a:blipFill>
        </p:spPr>
      </p:sp>
      <p:sp>
        <p:nvSpPr>
          <p:cNvPr name="Freeform 4" id="4"/>
          <p:cNvSpPr/>
          <p:nvPr/>
        </p:nvSpPr>
        <p:spPr>
          <a:xfrm flipH="false" flipV="false" rot="0">
            <a:off x="9952377" y="1828471"/>
            <a:ext cx="5229402" cy="5370025"/>
          </a:xfrm>
          <a:custGeom>
            <a:avLst/>
            <a:gdLst/>
            <a:ahLst/>
            <a:cxnLst/>
            <a:rect r="r" b="b" t="t" l="l"/>
            <a:pathLst>
              <a:path h="5370025" w="5229402">
                <a:moveTo>
                  <a:pt x="0" y="0"/>
                </a:moveTo>
                <a:lnTo>
                  <a:pt x="5229402" y="0"/>
                </a:lnTo>
                <a:lnTo>
                  <a:pt x="5229402" y="5370025"/>
                </a:lnTo>
                <a:lnTo>
                  <a:pt x="0" y="5370025"/>
                </a:lnTo>
                <a:lnTo>
                  <a:pt x="0" y="0"/>
                </a:lnTo>
                <a:close/>
              </a:path>
            </a:pathLst>
          </a:custGeom>
          <a:blipFill>
            <a:blip r:embed="rId3"/>
            <a:stretch>
              <a:fillRect l="0" t="0" r="0" b="0"/>
            </a:stretch>
          </a:blipFill>
        </p:spPr>
      </p:sp>
      <p:grpSp>
        <p:nvGrpSpPr>
          <p:cNvPr name="Group 5" id="5"/>
          <p:cNvGrpSpPr/>
          <p:nvPr/>
        </p:nvGrpSpPr>
        <p:grpSpPr>
          <a:xfrm rot="0">
            <a:off x="3681752" y="1828471"/>
            <a:ext cx="4037276" cy="1772149"/>
            <a:chOff x="0" y="0"/>
            <a:chExt cx="1063316" cy="466739"/>
          </a:xfrm>
        </p:grpSpPr>
        <p:sp>
          <p:nvSpPr>
            <p:cNvPr name="Freeform 6" id="6"/>
            <p:cNvSpPr/>
            <p:nvPr/>
          </p:nvSpPr>
          <p:spPr>
            <a:xfrm flipH="false" flipV="false" rot="0">
              <a:off x="0" y="0"/>
              <a:ext cx="1063316" cy="466739"/>
            </a:xfrm>
            <a:custGeom>
              <a:avLst/>
              <a:gdLst/>
              <a:ahLst/>
              <a:cxnLst/>
              <a:rect r="r" b="b" t="t" l="l"/>
              <a:pathLst>
                <a:path h="466739" w="1063316">
                  <a:moveTo>
                    <a:pt x="0" y="0"/>
                  </a:moveTo>
                  <a:lnTo>
                    <a:pt x="1063316" y="0"/>
                  </a:lnTo>
                  <a:lnTo>
                    <a:pt x="1063316" y="466739"/>
                  </a:lnTo>
                  <a:lnTo>
                    <a:pt x="0" y="466739"/>
                  </a:lnTo>
                  <a:close/>
                </a:path>
              </a:pathLst>
            </a:custGeom>
            <a:solidFill>
              <a:srgbClr val="000000">
                <a:alpha val="0"/>
              </a:srgbClr>
            </a:solidFill>
            <a:ln w="38100" cap="sq">
              <a:solidFill>
                <a:srgbClr val="FF3131"/>
              </a:solidFill>
              <a:prstDash val="solid"/>
              <a:miter/>
            </a:ln>
          </p:spPr>
        </p:sp>
        <p:sp>
          <p:nvSpPr>
            <p:cNvPr name="TextBox 7" id="7"/>
            <p:cNvSpPr txBox="true"/>
            <p:nvPr/>
          </p:nvSpPr>
          <p:spPr>
            <a:xfrm>
              <a:off x="0" y="-76200"/>
              <a:ext cx="1063316" cy="542939"/>
            </a:xfrm>
            <a:prstGeom prst="rect">
              <a:avLst/>
            </a:prstGeom>
          </p:spPr>
          <p:txBody>
            <a:bodyPr anchor="ctr" rtlCol="false" tIns="50800" lIns="50800" bIns="50800" rIns="50800"/>
            <a:lstStyle/>
            <a:p>
              <a:pPr algn="ctr">
                <a:lnSpc>
                  <a:spcPts val="3357"/>
                </a:lnSpc>
              </a:pPr>
            </a:p>
          </p:txBody>
        </p:sp>
      </p:grpSp>
      <p:grpSp>
        <p:nvGrpSpPr>
          <p:cNvPr name="Group 8" id="8"/>
          <p:cNvGrpSpPr/>
          <p:nvPr/>
        </p:nvGrpSpPr>
        <p:grpSpPr>
          <a:xfrm rot="0">
            <a:off x="9829178" y="1828471"/>
            <a:ext cx="5352600" cy="4969629"/>
            <a:chOff x="0" y="0"/>
            <a:chExt cx="1409738" cy="1308874"/>
          </a:xfrm>
        </p:grpSpPr>
        <p:sp>
          <p:nvSpPr>
            <p:cNvPr name="Freeform 9" id="9"/>
            <p:cNvSpPr/>
            <p:nvPr/>
          </p:nvSpPr>
          <p:spPr>
            <a:xfrm flipH="false" flipV="false" rot="0">
              <a:off x="0" y="0"/>
              <a:ext cx="1409738" cy="1308874"/>
            </a:xfrm>
            <a:custGeom>
              <a:avLst/>
              <a:gdLst/>
              <a:ahLst/>
              <a:cxnLst/>
              <a:rect r="r" b="b" t="t" l="l"/>
              <a:pathLst>
                <a:path h="1308874" w="1409738">
                  <a:moveTo>
                    <a:pt x="0" y="0"/>
                  </a:moveTo>
                  <a:lnTo>
                    <a:pt x="1409738" y="0"/>
                  </a:lnTo>
                  <a:lnTo>
                    <a:pt x="1409738" y="1308874"/>
                  </a:lnTo>
                  <a:lnTo>
                    <a:pt x="0" y="1308874"/>
                  </a:lnTo>
                  <a:close/>
                </a:path>
              </a:pathLst>
            </a:custGeom>
            <a:solidFill>
              <a:srgbClr val="000000">
                <a:alpha val="0"/>
              </a:srgbClr>
            </a:solidFill>
            <a:ln w="38100" cap="sq">
              <a:solidFill>
                <a:srgbClr val="FF3131"/>
              </a:solidFill>
              <a:prstDash val="solid"/>
              <a:miter/>
            </a:ln>
          </p:spPr>
        </p:sp>
        <p:sp>
          <p:nvSpPr>
            <p:cNvPr name="TextBox 10" id="10"/>
            <p:cNvSpPr txBox="true"/>
            <p:nvPr/>
          </p:nvSpPr>
          <p:spPr>
            <a:xfrm>
              <a:off x="0" y="-76200"/>
              <a:ext cx="1409738" cy="1385074"/>
            </a:xfrm>
            <a:prstGeom prst="rect">
              <a:avLst/>
            </a:prstGeom>
          </p:spPr>
          <p:txBody>
            <a:bodyPr anchor="ctr" rtlCol="false" tIns="50800" lIns="50800" bIns="50800" rIns="50800"/>
            <a:lstStyle/>
            <a:p>
              <a:pPr algn="ctr">
                <a:lnSpc>
                  <a:spcPts val="3357"/>
                </a:lnSpc>
              </a:pPr>
            </a:p>
          </p:txBody>
        </p:sp>
      </p:grpSp>
      <p:sp>
        <p:nvSpPr>
          <p:cNvPr name="AutoShape 11" id="11"/>
          <p:cNvSpPr/>
          <p:nvPr/>
        </p:nvSpPr>
        <p:spPr>
          <a:xfrm flipV="true">
            <a:off x="8327804" y="4313286"/>
            <a:ext cx="1501375" cy="72799"/>
          </a:xfrm>
          <a:prstGeom prst="line">
            <a:avLst/>
          </a:prstGeom>
          <a:ln cap="flat" w="38100">
            <a:solidFill>
              <a:srgbClr val="000000"/>
            </a:solidFill>
            <a:prstDash val="solid"/>
            <a:headEnd type="none" len="sm" w="sm"/>
            <a:tailEnd type="arrow" len="sm" w="med"/>
          </a:ln>
        </p:spPr>
      </p:sp>
      <p:sp>
        <p:nvSpPr>
          <p:cNvPr name="TextBox 12" id="12"/>
          <p:cNvSpPr txBox="true"/>
          <p:nvPr/>
        </p:nvSpPr>
        <p:spPr>
          <a:xfrm rot="0">
            <a:off x="1803014" y="7427802"/>
            <a:ext cx="14471313" cy="2945407"/>
          </a:xfrm>
          <a:prstGeom prst="rect">
            <a:avLst/>
          </a:prstGeom>
        </p:spPr>
        <p:txBody>
          <a:bodyPr anchor="t" rtlCol="false" tIns="0" lIns="0" bIns="0" rIns="0">
            <a:spAutoFit/>
          </a:bodyPr>
          <a:lstStyle/>
          <a:p>
            <a:pPr algn="l">
              <a:lnSpc>
                <a:spcPts val="3966"/>
              </a:lnSpc>
            </a:pPr>
            <a:r>
              <a:rPr lang="en-US" sz="3305">
                <a:solidFill>
                  <a:srgbClr val="000000"/>
                </a:solidFill>
                <a:latin typeface="Source Han Sans KR Light"/>
                <a:ea typeface="Source Han Sans KR Light"/>
                <a:cs typeface="Source Han Sans KR Light"/>
                <a:sym typeface="Source Han Sans KR Light"/>
              </a:rPr>
              <a:t>1. 닉네임 입력 - 2글자이상 최대 8글자 입력가능</a:t>
            </a:r>
          </a:p>
          <a:p>
            <a:pPr algn="l">
              <a:lnSpc>
                <a:spcPts val="3966"/>
              </a:lnSpc>
            </a:pPr>
          </a:p>
          <a:p>
            <a:pPr algn="l">
              <a:lnSpc>
                <a:spcPts val="3966"/>
              </a:lnSpc>
            </a:pPr>
            <a:r>
              <a:rPr lang="en-US" sz="3305">
                <a:solidFill>
                  <a:srgbClr val="000000"/>
                </a:solidFill>
                <a:latin typeface="Source Han Sans KR Light"/>
                <a:ea typeface="Source Han Sans KR Light"/>
                <a:cs typeface="Source Han Sans KR Light"/>
                <a:sym typeface="Source Han Sans KR Light"/>
              </a:rPr>
              <a:t>2. 채팅내용 - 내용이 스크롤을 넘어가면 자동으로 최신 내용까지 스크롤</a:t>
            </a:r>
          </a:p>
          <a:p>
            <a:pPr algn="l">
              <a:lnSpc>
                <a:spcPts val="3966"/>
              </a:lnSpc>
            </a:pPr>
          </a:p>
          <a:p>
            <a:pPr algn="l">
              <a:lnSpc>
                <a:spcPts val="3966"/>
              </a:lnSpc>
            </a:pPr>
            <a:r>
              <a:rPr lang="en-US" sz="3305">
                <a:solidFill>
                  <a:srgbClr val="000000"/>
                </a:solidFill>
                <a:latin typeface="Source Han Sans KR Light"/>
                <a:ea typeface="Source Han Sans KR Light"/>
                <a:cs typeface="Source Han Sans KR Light"/>
                <a:sym typeface="Source Han Sans KR Light"/>
              </a:rPr>
              <a:t>3. 채팅입력 - 채팅을 입력하는 에디터 </a:t>
            </a:r>
          </a:p>
          <a:p>
            <a:pPr algn="l">
              <a:lnSpc>
                <a:spcPts val="3966"/>
              </a:lnSpc>
              <a:spcBef>
                <a:spcPct val="0"/>
              </a:spcBef>
            </a:pPr>
          </a:p>
        </p:txBody>
      </p:sp>
      <p:sp>
        <p:nvSpPr>
          <p:cNvPr name="TextBox 13" id="13"/>
          <p:cNvSpPr txBox="true"/>
          <p:nvPr/>
        </p:nvSpPr>
        <p:spPr>
          <a:xfrm rot="0">
            <a:off x="2536887" y="1828471"/>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14" id="14"/>
          <p:cNvSpPr txBox="true"/>
          <p:nvPr/>
        </p:nvSpPr>
        <p:spPr>
          <a:xfrm rot="0">
            <a:off x="9422144" y="1828471"/>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grpSp>
        <p:nvGrpSpPr>
          <p:cNvPr name="Group 15" id="15"/>
          <p:cNvGrpSpPr/>
          <p:nvPr/>
        </p:nvGrpSpPr>
        <p:grpSpPr>
          <a:xfrm rot="0">
            <a:off x="9829178" y="6803237"/>
            <a:ext cx="5352600" cy="406462"/>
            <a:chOff x="0" y="0"/>
            <a:chExt cx="1409738" cy="107052"/>
          </a:xfrm>
        </p:grpSpPr>
        <p:sp>
          <p:nvSpPr>
            <p:cNvPr name="Freeform 16" id="16"/>
            <p:cNvSpPr/>
            <p:nvPr/>
          </p:nvSpPr>
          <p:spPr>
            <a:xfrm flipH="false" flipV="false" rot="0">
              <a:off x="0" y="0"/>
              <a:ext cx="1409738" cy="107052"/>
            </a:xfrm>
            <a:custGeom>
              <a:avLst/>
              <a:gdLst/>
              <a:ahLst/>
              <a:cxnLst/>
              <a:rect r="r" b="b" t="t" l="l"/>
              <a:pathLst>
                <a:path h="107052" w="1409738">
                  <a:moveTo>
                    <a:pt x="0" y="0"/>
                  </a:moveTo>
                  <a:lnTo>
                    <a:pt x="1409738" y="0"/>
                  </a:lnTo>
                  <a:lnTo>
                    <a:pt x="1409738" y="107052"/>
                  </a:lnTo>
                  <a:lnTo>
                    <a:pt x="0" y="107052"/>
                  </a:lnTo>
                  <a:close/>
                </a:path>
              </a:pathLst>
            </a:custGeom>
            <a:solidFill>
              <a:srgbClr val="000000">
                <a:alpha val="0"/>
              </a:srgbClr>
            </a:solidFill>
            <a:ln w="38100" cap="sq">
              <a:solidFill>
                <a:srgbClr val="FF3131"/>
              </a:solidFill>
              <a:prstDash val="solid"/>
              <a:miter/>
            </a:ln>
          </p:spPr>
        </p:sp>
        <p:sp>
          <p:nvSpPr>
            <p:cNvPr name="TextBox 17" id="17"/>
            <p:cNvSpPr txBox="true"/>
            <p:nvPr/>
          </p:nvSpPr>
          <p:spPr>
            <a:xfrm>
              <a:off x="0" y="-76200"/>
              <a:ext cx="1409738" cy="183252"/>
            </a:xfrm>
            <a:prstGeom prst="rect">
              <a:avLst/>
            </a:prstGeom>
          </p:spPr>
          <p:txBody>
            <a:bodyPr anchor="ctr" rtlCol="false" tIns="50800" lIns="50800" bIns="50800" rIns="50800"/>
            <a:lstStyle/>
            <a:p>
              <a:pPr algn="ctr">
                <a:lnSpc>
                  <a:spcPts val="3357"/>
                </a:lnSpc>
              </a:pPr>
            </a:p>
          </p:txBody>
        </p:sp>
      </p:grpSp>
      <p:sp>
        <p:nvSpPr>
          <p:cNvPr name="TextBox 18" id="18"/>
          <p:cNvSpPr txBox="true"/>
          <p:nvPr/>
        </p:nvSpPr>
        <p:spPr>
          <a:xfrm rot="0">
            <a:off x="9422144" y="6798100"/>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3</a:t>
            </a:r>
          </a:p>
        </p:txBody>
      </p:sp>
      <p:sp>
        <p:nvSpPr>
          <p:cNvPr name="TextBox 19" id="19"/>
          <p:cNvSpPr txBox="true"/>
          <p:nvPr/>
        </p:nvSpPr>
        <p:spPr>
          <a:xfrm rot="0">
            <a:off x="1028700"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채팅</a:t>
            </a:r>
          </a:p>
        </p:txBody>
      </p:sp>
      <p:sp>
        <p:nvSpPr>
          <p:cNvPr name="TextBox 20" id="20"/>
          <p:cNvSpPr txBox="true"/>
          <p:nvPr/>
        </p:nvSpPr>
        <p:spPr>
          <a:xfrm rot="0">
            <a:off x="13105565" y="9543864"/>
            <a:ext cx="5808247" cy="490901"/>
          </a:xfrm>
          <a:prstGeom prst="rect">
            <a:avLst/>
          </a:prstGeom>
        </p:spPr>
        <p:txBody>
          <a:bodyPr anchor="t" rtlCol="false" tIns="0" lIns="0" bIns="0" rIns="0">
            <a:spAutoFit/>
          </a:bodyPr>
          <a:lstStyle/>
          <a:p>
            <a:pPr algn="l">
              <a:lnSpc>
                <a:spcPts val="3966"/>
              </a:lnSpc>
              <a:spcBef>
                <a:spcPct val="0"/>
              </a:spcBef>
            </a:pPr>
            <a:r>
              <a:rPr lang="en-US" sz="3305">
                <a:solidFill>
                  <a:srgbClr val="000000"/>
                </a:solidFill>
                <a:latin typeface="Source Han Sans KR Light"/>
                <a:ea typeface="Source Han Sans KR Light"/>
                <a:cs typeface="Source Han Sans KR Light"/>
                <a:sym typeface="Source Han Sans KR Light"/>
              </a:rPr>
              <a:t>로그인 상태일때만 이용가능</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3853641" y="2139698"/>
            <a:ext cx="10580717" cy="4457866"/>
          </a:xfrm>
          <a:custGeom>
            <a:avLst/>
            <a:gdLst/>
            <a:ahLst/>
            <a:cxnLst/>
            <a:rect r="r" b="b" t="t" l="l"/>
            <a:pathLst>
              <a:path h="4457866" w="10580717">
                <a:moveTo>
                  <a:pt x="0" y="0"/>
                </a:moveTo>
                <a:lnTo>
                  <a:pt x="10580718" y="0"/>
                </a:lnTo>
                <a:lnTo>
                  <a:pt x="10580718" y="4457866"/>
                </a:lnTo>
                <a:lnTo>
                  <a:pt x="0" y="4457866"/>
                </a:lnTo>
                <a:lnTo>
                  <a:pt x="0" y="0"/>
                </a:lnTo>
                <a:close/>
              </a:path>
            </a:pathLst>
          </a:custGeom>
          <a:blipFill>
            <a:blip r:embed="rId2"/>
            <a:stretch>
              <a:fillRect l="0" t="0" r="0" b="0"/>
            </a:stretch>
          </a:blipFill>
        </p:spPr>
      </p:sp>
      <p:sp>
        <p:nvSpPr>
          <p:cNvPr name="TextBox 4" id="4"/>
          <p:cNvSpPr txBox="true"/>
          <p:nvPr/>
        </p:nvSpPr>
        <p:spPr>
          <a:xfrm rot="0">
            <a:off x="1803014" y="7427802"/>
            <a:ext cx="15082355" cy="511629"/>
          </a:xfrm>
          <a:prstGeom prst="rect">
            <a:avLst/>
          </a:prstGeom>
        </p:spPr>
        <p:txBody>
          <a:bodyPr anchor="t" rtlCol="false" tIns="0" lIns="0" bIns="0" rIns="0">
            <a:spAutoFit/>
          </a:bodyPr>
          <a:lstStyle/>
          <a:p>
            <a:pPr algn="l">
              <a:lnSpc>
                <a:spcPts val="4134"/>
              </a:lnSpc>
              <a:spcBef>
                <a:spcPct val="0"/>
              </a:spcBef>
            </a:pPr>
            <a:r>
              <a:rPr lang="en-US" sz="3445">
                <a:solidFill>
                  <a:srgbClr val="000000"/>
                </a:solidFill>
                <a:latin typeface="Source Han Sans KR Light"/>
                <a:ea typeface="Source Han Sans KR Light"/>
                <a:cs typeface="Source Han Sans KR Light"/>
                <a:sym typeface="Source Han Sans KR Light"/>
              </a:rPr>
              <a:t>이벤트 탭을 클릭하면 팝업으로 이벤트 창을 표시</a:t>
            </a:r>
          </a:p>
        </p:txBody>
      </p:sp>
      <p:sp>
        <p:nvSpPr>
          <p:cNvPr name="TextBox 5" id="5"/>
          <p:cNvSpPr txBox="true"/>
          <p:nvPr/>
        </p:nvSpPr>
        <p:spPr>
          <a:xfrm rot="0">
            <a:off x="1028700"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이벤트</a:t>
            </a:r>
          </a:p>
        </p:txBody>
      </p:sp>
      <p:grpSp>
        <p:nvGrpSpPr>
          <p:cNvPr name="Group 6" id="6"/>
          <p:cNvGrpSpPr/>
          <p:nvPr/>
        </p:nvGrpSpPr>
        <p:grpSpPr>
          <a:xfrm rot="0">
            <a:off x="3681752" y="2139698"/>
            <a:ext cx="11058847" cy="2948348"/>
            <a:chOff x="0" y="0"/>
            <a:chExt cx="2912618" cy="776520"/>
          </a:xfrm>
        </p:grpSpPr>
        <p:sp>
          <p:nvSpPr>
            <p:cNvPr name="Freeform 7" id="7"/>
            <p:cNvSpPr/>
            <p:nvPr/>
          </p:nvSpPr>
          <p:spPr>
            <a:xfrm flipH="false" flipV="false" rot="0">
              <a:off x="0" y="0"/>
              <a:ext cx="2912618" cy="776520"/>
            </a:xfrm>
            <a:custGeom>
              <a:avLst/>
              <a:gdLst/>
              <a:ahLst/>
              <a:cxnLst/>
              <a:rect r="r" b="b" t="t" l="l"/>
              <a:pathLst>
                <a:path h="776520" w="2912618">
                  <a:moveTo>
                    <a:pt x="0" y="0"/>
                  </a:moveTo>
                  <a:lnTo>
                    <a:pt x="2912618" y="0"/>
                  </a:lnTo>
                  <a:lnTo>
                    <a:pt x="2912618" y="776520"/>
                  </a:lnTo>
                  <a:lnTo>
                    <a:pt x="0" y="776520"/>
                  </a:lnTo>
                  <a:close/>
                </a:path>
              </a:pathLst>
            </a:custGeom>
            <a:solidFill>
              <a:srgbClr val="000000">
                <a:alpha val="0"/>
              </a:srgbClr>
            </a:solidFill>
            <a:ln w="38100" cap="sq">
              <a:solidFill>
                <a:srgbClr val="FF3131"/>
              </a:solidFill>
              <a:prstDash val="solid"/>
              <a:miter/>
            </a:ln>
          </p:spPr>
        </p:sp>
        <p:sp>
          <p:nvSpPr>
            <p:cNvPr name="TextBox 8" id="8"/>
            <p:cNvSpPr txBox="true"/>
            <p:nvPr/>
          </p:nvSpPr>
          <p:spPr>
            <a:xfrm>
              <a:off x="0" y="-76200"/>
              <a:ext cx="2912618" cy="852720"/>
            </a:xfrm>
            <a:prstGeom prst="rect">
              <a:avLst/>
            </a:prstGeom>
          </p:spPr>
          <p:txBody>
            <a:bodyPr anchor="ctr" rtlCol="false" tIns="50800" lIns="50800" bIns="50800" rIns="50800"/>
            <a:lstStyle/>
            <a:p>
              <a:pPr algn="ctr">
                <a:lnSpc>
                  <a:spcPts val="3357"/>
                </a:lnSpc>
              </a:pPr>
            </a:p>
          </p:txBody>
        </p:sp>
      </p:grpSp>
      <p:grpSp>
        <p:nvGrpSpPr>
          <p:cNvPr name="Group 9" id="9"/>
          <p:cNvGrpSpPr/>
          <p:nvPr/>
        </p:nvGrpSpPr>
        <p:grpSpPr>
          <a:xfrm rot="0">
            <a:off x="3681752" y="5143500"/>
            <a:ext cx="3981831" cy="928580"/>
            <a:chOff x="0" y="0"/>
            <a:chExt cx="1048713" cy="244564"/>
          </a:xfrm>
        </p:grpSpPr>
        <p:sp>
          <p:nvSpPr>
            <p:cNvPr name="Freeform 10" id="10"/>
            <p:cNvSpPr/>
            <p:nvPr/>
          </p:nvSpPr>
          <p:spPr>
            <a:xfrm flipH="false" flipV="false" rot="0">
              <a:off x="0" y="0"/>
              <a:ext cx="1048713" cy="244564"/>
            </a:xfrm>
            <a:custGeom>
              <a:avLst/>
              <a:gdLst/>
              <a:ahLst/>
              <a:cxnLst/>
              <a:rect r="r" b="b" t="t" l="l"/>
              <a:pathLst>
                <a:path h="244564" w="1048713">
                  <a:moveTo>
                    <a:pt x="0" y="0"/>
                  </a:moveTo>
                  <a:lnTo>
                    <a:pt x="1048713" y="0"/>
                  </a:lnTo>
                  <a:lnTo>
                    <a:pt x="1048713" y="244564"/>
                  </a:lnTo>
                  <a:lnTo>
                    <a:pt x="0" y="244564"/>
                  </a:lnTo>
                  <a:close/>
                </a:path>
              </a:pathLst>
            </a:custGeom>
            <a:solidFill>
              <a:srgbClr val="000000">
                <a:alpha val="0"/>
              </a:srgbClr>
            </a:solidFill>
            <a:ln w="38100" cap="sq">
              <a:solidFill>
                <a:srgbClr val="FF3131"/>
              </a:solidFill>
              <a:prstDash val="solid"/>
              <a:miter/>
            </a:ln>
          </p:spPr>
        </p:sp>
        <p:sp>
          <p:nvSpPr>
            <p:cNvPr name="TextBox 11" id="11"/>
            <p:cNvSpPr txBox="true"/>
            <p:nvPr/>
          </p:nvSpPr>
          <p:spPr>
            <a:xfrm>
              <a:off x="0" y="-76200"/>
              <a:ext cx="1048713" cy="320764"/>
            </a:xfrm>
            <a:prstGeom prst="rect">
              <a:avLst/>
            </a:prstGeom>
          </p:spPr>
          <p:txBody>
            <a:bodyPr anchor="ctr" rtlCol="false" tIns="50800" lIns="50800" bIns="50800" rIns="50800"/>
            <a:lstStyle/>
            <a:p>
              <a:pPr algn="ctr">
                <a:lnSpc>
                  <a:spcPts val="3357"/>
                </a:lnSpc>
              </a:pPr>
            </a:p>
          </p:txBody>
        </p:sp>
      </p:grpSp>
      <p:sp>
        <p:nvSpPr>
          <p:cNvPr name="TextBox 12" id="12"/>
          <p:cNvSpPr txBox="true"/>
          <p:nvPr/>
        </p:nvSpPr>
        <p:spPr>
          <a:xfrm rot="0">
            <a:off x="1505529" y="8378715"/>
            <a:ext cx="15677325" cy="1023258"/>
          </a:xfrm>
          <a:prstGeom prst="rect">
            <a:avLst/>
          </a:prstGeom>
        </p:spPr>
        <p:txBody>
          <a:bodyPr anchor="t" rtlCol="false" tIns="0" lIns="0" bIns="0" rIns="0">
            <a:spAutoFit/>
          </a:bodyPr>
          <a:lstStyle/>
          <a:p>
            <a:pPr algn="l" marL="743815" indent="-371908" lvl="1">
              <a:lnSpc>
                <a:spcPts val="4134"/>
              </a:lnSpc>
              <a:buAutoNum type="arabicPeriod" startAt="1"/>
            </a:pPr>
            <a:r>
              <a:rPr lang="en-US" sz="3445">
                <a:solidFill>
                  <a:srgbClr val="000000"/>
                </a:solidFill>
                <a:latin typeface="Source Han Sans KR Light"/>
                <a:ea typeface="Source Han Sans KR Light"/>
                <a:cs typeface="Source Han Sans KR Light"/>
                <a:sym typeface="Source Han Sans KR Light"/>
              </a:rPr>
              <a:t> 이벤트 게임을 선택할 수 있는 탭 - 퀴즈게임, 야채달리기 2종류의 게임 선택가능</a:t>
            </a:r>
          </a:p>
          <a:p>
            <a:pPr algn="l" marL="743815" indent="-371908" lvl="1">
              <a:lnSpc>
                <a:spcPts val="4134"/>
              </a:lnSpc>
              <a:spcBef>
                <a:spcPct val="0"/>
              </a:spcBef>
              <a:buAutoNum type="arabicPeriod" startAt="1"/>
            </a:pPr>
            <a:r>
              <a:rPr lang="en-US" sz="3445">
                <a:solidFill>
                  <a:srgbClr val="000000"/>
                </a:solidFill>
                <a:latin typeface="Source Han Sans KR Light"/>
                <a:ea typeface="Source Han Sans KR Light"/>
                <a:cs typeface="Source Han Sans KR Light"/>
                <a:sym typeface="Source Han Sans KR Light"/>
              </a:rPr>
              <a:t> 현재 유저가 소지하고 있는 포인트 </a:t>
            </a:r>
          </a:p>
        </p:txBody>
      </p:sp>
      <p:sp>
        <p:nvSpPr>
          <p:cNvPr name="TextBox 13" id="13"/>
          <p:cNvSpPr txBox="true"/>
          <p:nvPr/>
        </p:nvSpPr>
        <p:spPr>
          <a:xfrm rot="0">
            <a:off x="3130457" y="3437660"/>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14" id="14"/>
          <p:cNvSpPr txBox="true"/>
          <p:nvPr/>
        </p:nvSpPr>
        <p:spPr>
          <a:xfrm rot="0">
            <a:off x="3130457" y="5431578"/>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sp>
        <p:nvSpPr>
          <p:cNvPr name="TextBox 15" id="15"/>
          <p:cNvSpPr txBox="true"/>
          <p:nvPr/>
        </p:nvSpPr>
        <p:spPr>
          <a:xfrm rot="0">
            <a:off x="13105565" y="9543864"/>
            <a:ext cx="5808247" cy="490901"/>
          </a:xfrm>
          <a:prstGeom prst="rect">
            <a:avLst/>
          </a:prstGeom>
        </p:spPr>
        <p:txBody>
          <a:bodyPr anchor="t" rtlCol="false" tIns="0" lIns="0" bIns="0" rIns="0">
            <a:spAutoFit/>
          </a:bodyPr>
          <a:lstStyle/>
          <a:p>
            <a:pPr algn="l">
              <a:lnSpc>
                <a:spcPts val="3966"/>
              </a:lnSpc>
              <a:spcBef>
                <a:spcPct val="0"/>
              </a:spcBef>
            </a:pPr>
            <a:r>
              <a:rPr lang="en-US" sz="3305">
                <a:solidFill>
                  <a:srgbClr val="000000"/>
                </a:solidFill>
                <a:latin typeface="Source Han Sans KR Light"/>
                <a:ea typeface="Source Han Sans KR Light"/>
                <a:cs typeface="Source Han Sans KR Light"/>
                <a:sym typeface="Source Han Sans KR Light"/>
              </a:rPr>
              <a:t>로그인 상태일때만 이용가능</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126317" y="3495991"/>
            <a:ext cx="0" cy="1214936"/>
          </a:xfrm>
          <a:prstGeom prst="line">
            <a:avLst/>
          </a:prstGeom>
          <a:ln cap="flat" w="9525">
            <a:solidFill>
              <a:srgbClr val="000000"/>
            </a:solidFill>
            <a:prstDash val="solid"/>
            <a:headEnd type="none" len="sm" w="sm"/>
            <a:tailEnd type="none" len="sm" w="sm"/>
          </a:ln>
        </p:spPr>
      </p:sp>
      <p:sp>
        <p:nvSpPr>
          <p:cNvPr name="AutoShape 3" id="3"/>
          <p:cNvSpPr/>
          <p:nvPr/>
        </p:nvSpPr>
        <p:spPr>
          <a:xfrm>
            <a:off x="3126317" y="5942308"/>
            <a:ext cx="0" cy="1214936"/>
          </a:xfrm>
          <a:prstGeom prst="line">
            <a:avLst/>
          </a:prstGeom>
          <a:ln cap="flat" w="9525">
            <a:solidFill>
              <a:srgbClr val="000000"/>
            </a:solidFill>
            <a:prstDash val="solid"/>
            <a:headEnd type="none" len="sm" w="sm"/>
            <a:tailEnd type="none" len="sm" w="sm"/>
          </a:ln>
        </p:spPr>
      </p:sp>
      <p:sp>
        <p:nvSpPr>
          <p:cNvPr name="TextBox 4" id="4"/>
          <p:cNvSpPr txBox="true"/>
          <p:nvPr/>
        </p:nvSpPr>
        <p:spPr>
          <a:xfrm rot="0">
            <a:off x="6754685" y="3956533"/>
            <a:ext cx="2950956" cy="379140"/>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기능설명</a:t>
            </a:r>
          </a:p>
        </p:txBody>
      </p:sp>
      <p:sp>
        <p:nvSpPr>
          <p:cNvPr name="TextBox 5" id="5"/>
          <p:cNvSpPr txBox="true"/>
          <p:nvPr/>
        </p:nvSpPr>
        <p:spPr>
          <a:xfrm rot="0">
            <a:off x="4047298" y="3956533"/>
            <a:ext cx="2950956" cy="379140"/>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개발동기</a:t>
            </a:r>
          </a:p>
        </p:txBody>
      </p:sp>
      <p:sp>
        <p:nvSpPr>
          <p:cNvPr name="TextBox 6" id="6"/>
          <p:cNvSpPr txBox="true"/>
          <p:nvPr/>
        </p:nvSpPr>
        <p:spPr>
          <a:xfrm rot="0">
            <a:off x="1197103" y="3947828"/>
            <a:ext cx="1429735" cy="379140"/>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개요</a:t>
            </a:r>
          </a:p>
        </p:txBody>
      </p:sp>
      <p:sp>
        <p:nvSpPr>
          <p:cNvPr name="TextBox 7" id="7"/>
          <p:cNvSpPr txBox="true"/>
          <p:nvPr/>
        </p:nvSpPr>
        <p:spPr>
          <a:xfrm rot="0">
            <a:off x="1197103" y="6347659"/>
            <a:ext cx="1429735" cy="379140"/>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UI/기능</a:t>
            </a:r>
          </a:p>
        </p:txBody>
      </p:sp>
      <p:sp>
        <p:nvSpPr>
          <p:cNvPr name="TextBox 8" id="8"/>
          <p:cNvSpPr txBox="true"/>
          <p:nvPr/>
        </p:nvSpPr>
        <p:spPr>
          <a:xfrm rot="0">
            <a:off x="10270697" y="3956533"/>
            <a:ext cx="2690871" cy="386809"/>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개발환경</a:t>
            </a:r>
          </a:p>
        </p:txBody>
      </p:sp>
      <p:sp>
        <p:nvSpPr>
          <p:cNvPr name="TextBox 9" id="9"/>
          <p:cNvSpPr txBox="true"/>
          <p:nvPr/>
        </p:nvSpPr>
        <p:spPr>
          <a:xfrm rot="0">
            <a:off x="6754685" y="3396947"/>
            <a:ext cx="993725"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1-2</a:t>
            </a:r>
          </a:p>
        </p:txBody>
      </p:sp>
      <p:sp>
        <p:nvSpPr>
          <p:cNvPr name="TextBox 10" id="10"/>
          <p:cNvSpPr txBox="true"/>
          <p:nvPr/>
        </p:nvSpPr>
        <p:spPr>
          <a:xfrm rot="0">
            <a:off x="4047298" y="3396947"/>
            <a:ext cx="993725"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1-1</a:t>
            </a:r>
          </a:p>
        </p:txBody>
      </p:sp>
      <p:sp>
        <p:nvSpPr>
          <p:cNvPr name="TextBox 11" id="11"/>
          <p:cNvSpPr txBox="true"/>
          <p:nvPr/>
        </p:nvSpPr>
        <p:spPr>
          <a:xfrm rot="0">
            <a:off x="1197103" y="3489727"/>
            <a:ext cx="1081367"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Part 1</a:t>
            </a:r>
          </a:p>
        </p:txBody>
      </p:sp>
      <p:sp>
        <p:nvSpPr>
          <p:cNvPr name="TextBox 12" id="12"/>
          <p:cNvSpPr txBox="true"/>
          <p:nvPr/>
        </p:nvSpPr>
        <p:spPr>
          <a:xfrm rot="0">
            <a:off x="1197103" y="5853205"/>
            <a:ext cx="1081367"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Part 2</a:t>
            </a:r>
          </a:p>
        </p:txBody>
      </p:sp>
      <p:sp>
        <p:nvSpPr>
          <p:cNvPr name="TextBox 13" id="13"/>
          <p:cNvSpPr txBox="true"/>
          <p:nvPr/>
        </p:nvSpPr>
        <p:spPr>
          <a:xfrm rot="0">
            <a:off x="4036594" y="5843265"/>
            <a:ext cx="1424056"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2-1</a:t>
            </a:r>
          </a:p>
        </p:txBody>
      </p:sp>
      <p:sp>
        <p:nvSpPr>
          <p:cNvPr name="TextBox 14" id="14"/>
          <p:cNvSpPr txBox="true"/>
          <p:nvPr/>
        </p:nvSpPr>
        <p:spPr>
          <a:xfrm rot="0">
            <a:off x="10270697" y="3396947"/>
            <a:ext cx="992079"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1-3</a:t>
            </a:r>
          </a:p>
        </p:txBody>
      </p:sp>
      <p:sp>
        <p:nvSpPr>
          <p:cNvPr name="TextBox 15" id="15"/>
          <p:cNvSpPr txBox="true"/>
          <p:nvPr/>
        </p:nvSpPr>
        <p:spPr>
          <a:xfrm rot="0">
            <a:off x="6765388" y="5843265"/>
            <a:ext cx="992079"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2-2</a:t>
            </a:r>
          </a:p>
        </p:txBody>
      </p:sp>
      <p:sp>
        <p:nvSpPr>
          <p:cNvPr name="TextBox 16" id="16"/>
          <p:cNvSpPr txBox="true"/>
          <p:nvPr/>
        </p:nvSpPr>
        <p:spPr>
          <a:xfrm rot="0">
            <a:off x="4036594" y="6339990"/>
            <a:ext cx="2950956" cy="386809"/>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UI/기능</a:t>
            </a:r>
          </a:p>
        </p:txBody>
      </p:sp>
      <p:sp>
        <p:nvSpPr>
          <p:cNvPr name="TextBox 17" id="17"/>
          <p:cNvSpPr txBox="true"/>
          <p:nvPr/>
        </p:nvSpPr>
        <p:spPr>
          <a:xfrm rot="0">
            <a:off x="6765388" y="6321138"/>
            <a:ext cx="2804658" cy="386809"/>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부가기능</a:t>
            </a:r>
          </a:p>
        </p:txBody>
      </p:sp>
      <p:sp>
        <p:nvSpPr>
          <p:cNvPr name="TextBox 18" id="18"/>
          <p:cNvSpPr txBox="true"/>
          <p:nvPr/>
        </p:nvSpPr>
        <p:spPr>
          <a:xfrm rot="0">
            <a:off x="6765388" y="4462141"/>
            <a:ext cx="3153186" cy="218913"/>
          </a:xfrm>
          <a:prstGeom prst="rect">
            <a:avLst/>
          </a:prstGeom>
        </p:spPr>
        <p:txBody>
          <a:bodyPr anchor="t" rtlCol="false" tIns="0" lIns="0" bIns="0" rIns="0">
            <a:spAutoFit/>
          </a:bodyPr>
          <a:lstStyle/>
          <a:p>
            <a:pPr algn="l" marL="0" indent="0" lvl="0">
              <a:lnSpc>
                <a:spcPts val="1887"/>
              </a:lnSpc>
              <a:spcBef>
                <a:spcPct val="0"/>
              </a:spcBef>
            </a:pPr>
            <a:r>
              <a:rPr lang="en-US" sz="1573">
                <a:solidFill>
                  <a:srgbClr val="000000"/>
                </a:solidFill>
                <a:latin typeface="Source Han Sans KR Light"/>
                <a:ea typeface="Source Han Sans KR Light"/>
                <a:cs typeface="Source Han Sans KR Light"/>
                <a:sym typeface="Source Han Sans KR Light"/>
              </a:rPr>
              <a:t>커뮤니티의 주요기능 설명</a:t>
            </a:r>
          </a:p>
        </p:txBody>
      </p:sp>
      <p:sp>
        <p:nvSpPr>
          <p:cNvPr name="TextBox 19" id="19"/>
          <p:cNvSpPr txBox="true"/>
          <p:nvPr/>
        </p:nvSpPr>
        <p:spPr>
          <a:xfrm rot="0">
            <a:off x="4058001" y="4462141"/>
            <a:ext cx="3153186" cy="218913"/>
          </a:xfrm>
          <a:prstGeom prst="rect">
            <a:avLst/>
          </a:prstGeom>
        </p:spPr>
        <p:txBody>
          <a:bodyPr anchor="t" rtlCol="false" tIns="0" lIns="0" bIns="0" rIns="0">
            <a:spAutoFit/>
          </a:bodyPr>
          <a:lstStyle/>
          <a:p>
            <a:pPr algn="l" marL="0" indent="0" lvl="0">
              <a:lnSpc>
                <a:spcPts val="1887"/>
              </a:lnSpc>
              <a:spcBef>
                <a:spcPct val="0"/>
              </a:spcBef>
            </a:pPr>
            <a:r>
              <a:rPr lang="en-US" sz="1573">
                <a:solidFill>
                  <a:srgbClr val="000000"/>
                </a:solidFill>
                <a:latin typeface="Source Han Sans KR Light"/>
                <a:ea typeface="Source Han Sans KR Light"/>
                <a:cs typeface="Source Han Sans KR Light"/>
                <a:sym typeface="Source Han Sans KR Light"/>
              </a:rPr>
              <a:t>커뮤니티를 맡게된 이유</a:t>
            </a:r>
          </a:p>
        </p:txBody>
      </p:sp>
      <p:sp>
        <p:nvSpPr>
          <p:cNvPr name="TextBox 20" id="20"/>
          <p:cNvSpPr txBox="true"/>
          <p:nvPr/>
        </p:nvSpPr>
        <p:spPr>
          <a:xfrm rot="0">
            <a:off x="4047298" y="6832414"/>
            <a:ext cx="3153186" cy="225943"/>
          </a:xfrm>
          <a:prstGeom prst="rect">
            <a:avLst/>
          </a:prstGeom>
        </p:spPr>
        <p:txBody>
          <a:bodyPr anchor="t" rtlCol="false" tIns="0" lIns="0" bIns="0" rIns="0">
            <a:spAutoFit/>
          </a:bodyPr>
          <a:lstStyle/>
          <a:p>
            <a:pPr algn="l" marL="0" indent="0" lvl="0">
              <a:lnSpc>
                <a:spcPts val="1887"/>
              </a:lnSpc>
              <a:spcBef>
                <a:spcPct val="0"/>
              </a:spcBef>
            </a:pPr>
            <a:r>
              <a:rPr lang="en-US" sz="1573">
                <a:solidFill>
                  <a:srgbClr val="000000"/>
                </a:solidFill>
                <a:latin typeface="Source Han Sans KR"/>
                <a:ea typeface="Source Han Sans KR"/>
                <a:cs typeface="Source Han Sans KR"/>
                <a:sym typeface="Source Han Sans KR"/>
              </a:rPr>
              <a:t>커뮤니티의 디자인 및 기능</a:t>
            </a:r>
          </a:p>
        </p:txBody>
      </p:sp>
      <p:sp>
        <p:nvSpPr>
          <p:cNvPr name="TextBox 21" id="21"/>
          <p:cNvSpPr txBox="true"/>
          <p:nvPr/>
        </p:nvSpPr>
        <p:spPr>
          <a:xfrm rot="0">
            <a:off x="10270697" y="4462141"/>
            <a:ext cx="2405441" cy="225943"/>
          </a:xfrm>
          <a:prstGeom prst="rect">
            <a:avLst/>
          </a:prstGeom>
        </p:spPr>
        <p:txBody>
          <a:bodyPr anchor="t" rtlCol="false" tIns="0" lIns="0" bIns="0" rIns="0">
            <a:spAutoFit/>
          </a:bodyPr>
          <a:lstStyle/>
          <a:p>
            <a:pPr algn="l" marL="0" indent="0" lvl="0">
              <a:lnSpc>
                <a:spcPts val="1887"/>
              </a:lnSpc>
              <a:spcBef>
                <a:spcPct val="0"/>
              </a:spcBef>
            </a:pPr>
            <a:r>
              <a:rPr lang="en-US" sz="1573">
                <a:solidFill>
                  <a:srgbClr val="000000"/>
                </a:solidFill>
                <a:latin typeface="Source Han Sans KR Light"/>
                <a:ea typeface="Source Han Sans KR Light"/>
                <a:cs typeface="Source Han Sans KR Light"/>
                <a:sym typeface="Source Han Sans KR Light"/>
              </a:rPr>
              <a:t>개발도구/주요 사용기술</a:t>
            </a:r>
          </a:p>
        </p:txBody>
      </p:sp>
      <p:sp>
        <p:nvSpPr>
          <p:cNvPr name="TextBox 22" id="22"/>
          <p:cNvSpPr txBox="true"/>
          <p:nvPr/>
        </p:nvSpPr>
        <p:spPr>
          <a:xfrm rot="0">
            <a:off x="6765388" y="6832414"/>
            <a:ext cx="2405441" cy="225943"/>
          </a:xfrm>
          <a:prstGeom prst="rect">
            <a:avLst/>
          </a:prstGeom>
        </p:spPr>
        <p:txBody>
          <a:bodyPr anchor="t" rtlCol="false" tIns="0" lIns="0" bIns="0" rIns="0">
            <a:spAutoFit/>
          </a:bodyPr>
          <a:lstStyle/>
          <a:p>
            <a:pPr algn="l" marL="0" indent="0" lvl="0">
              <a:lnSpc>
                <a:spcPts val="1887"/>
              </a:lnSpc>
              <a:spcBef>
                <a:spcPct val="0"/>
              </a:spcBef>
            </a:pPr>
            <a:r>
              <a:rPr lang="en-US" sz="1573">
                <a:solidFill>
                  <a:srgbClr val="000000"/>
                </a:solidFill>
                <a:latin typeface="Source Han Sans KR Light"/>
                <a:ea typeface="Source Han Sans KR Light"/>
                <a:cs typeface="Source Han Sans KR Light"/>
                <a:sym typeface="Source Han Sans KR Light"/>
              </a:rPr>
              <a:t>주요기능외 기능</a:t>
            </a:r>
          </a:p>
        </p:txBody>
      </p:sp>
      <p:sp>
        <p:nvSpPr>
          <p:cNvPr name="TextBox 23" id="23"/>
          <p:cNvSpPr txBox="true"/>
          <p:nvPr/>
        </p:nvSpPr>
        <p:spPr>
          <a:xfrm rot="0">
            <a:off x="1197103" y="787028"/>
            <a:ext cx="3736349" cy="519203"/>
          </a:xfrm>
          <a:prstGeom prst="rect">
            <a:avLst/>
          </a:prstGeom>
        </p:spPr>
        <p:txBody>
          <a:bodyPr anchor="t" rtlCol="false" tIns="0" lIns="0" bIns="0" rIns="0">
            <a:spAutoFit/>
          </a:bodyPr>
          <a:lstStyle/>
          <a:p>
            <a:pPr algn="l">
              <a:lnSpc>
                <a:spcPts val="3935"/>
              </a:lnSpc>
            </a:pPr>
            <a:r>
              <a:rPr lang="en-US" sz="2811">
                <a:solidFill>
                  <a:srgbClr val="000000"/>
                </a:solidFill>
                <a:latin typeface="Telegraf"/>
                <a:ea typeface="Telegraf"/>
                <a:cs typeface="Telegraf"/>
                <a:sym typeface="Telegraf"/>
              </a:rPr>
              <a:t>Content</a:t>
            </a:r>
          </a:p>
        </p:txBody>
      </p:sp>
      <p:sp>
        <p:nvSpPr>
          <p:cNvPr name="TextBox 24" id="24"/>
          <p:cNvSpPr txBox="true"/>
          <p:nvPr/>
        </p:nvSpPr>
        <p:spPr>
          <a:xfrm rot="0">
            <a:off x="1107683" y="1527188"/>
            <a:ext cx="6913999" cy="767244"/>
          </a:xfrm>
          <a:prstGeom prst="rect">
            <a:avLst/>
          </a:prstGeom>
        </p:spPr>
        <p:txBody>
          <a:bodyPr anchor="t" rtlCol="false" tIns="0" lIns="0" bIns="0" rIns="0">
            <a:spAutoFit/>
          </a:bodyPr>
          <a:lstStyle/>
          <a:p>
            <a:pPr algn="l">
              <a:lnSpc>
                <a:spcPts val="5903"/>
              </a:lnSpc>
            </a:pPr>
            <a:r>
              <a:rPr lang="en-US" sz="5622" spc="-376">
                <a:solidFill>
                  <a:srgbClr val="000000"/>
                </a:solidFill>
                <a:latin typeface="Source Han Sans KR Bold"/>
                <a:ea typeface="Source Han Sans KR Bold"/>
                <a:cs typeface="Source Han Sans KR Bold"/>
                <a:sym typeface="Source Han Sans KR Bold"/>
              </a:rPr>
              <a:t>목차</a:t>
            </a:r>
          </a:p>
        </p:txBody>
      </p:sp>
      <p:sp>
        <p:nvSpPr>
          <p:cNvPr name="AutoShape 25" id="25"/>
          <p:cNvSpPr/>
          <p:nvPr/>
        </p:nvSpPr>
        <p:spPr>
          <a:xfrm>
            <a:off x="1197103" y="5258551"/>
            <a:ext cx="14840564" cy="0"/>
          </a:xfrm>
          <a:prstGeom prst="line">
            <a:avLst/>
          </a:prstGeom>
          <a:ln cap="rnd" w="9525">
            <a:solidFill>
              <a:srgbClr val="DFDFDF"/>
            </a:solidFill>
            <a:prstDash val="solid"/>
            <a:headEnd type="none" len="sm" w="sm"/>
            <a:tailEnd type="none" len="sm" w="sm"/>
          </a:ln>
        </p:spPr>
      </p:sp>
      <p:sp>
        <p:nvSpPr>
          <p:cNvPr name="AutoShape 26" id="26"/>
          <p:cNvSpPr/>
          <p:nvPr/>
        </p:nvSpPr>
        <p:spPr>
          <a:xfrm>
            <a:off x="3126317" y="8379165"/>
            <a:ext cx="0" cy="1214936"/>
          </a:xfrm>
          <a:prstGeom prst="line">
            <a:avLst/>
          </a:prstGeom>
          <a:ln cap="flat" w="9525">
            <a:solidFill>
              <a:srgbClr val="000000"/>
            </a:solidFill>
            <a:prstDash val="solid"/>
            <a:headEnd type="none" len="sm" w="sm"/>
            <a:tailEnd type="none" len="sm" w="sm"/>
          </a:ln>
        </p:spPr>
      </p:sp>
      <p:sp>
        <p:nvSpPr>
          <p:cNvPr name="TextBox 27" id="27"/>
          <p:cNvSpPr txBox="true"/>
          <p:nvPr/>
        </p:nvSpPr>
        <p:spPr>
          <a:xfrm rot="0">
            <a:off x="1197103" y="8784515"/>
            <a:ext cx="1706932" cy="379140"/>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개발후기/영상</a:t>
            </a:r>
          </a:p>
        </p:txBody>
      </p:sp>
      <p:sp>
        <p:nvSpPr>
          <p:cNvPr name="TextBox 28" id="28"/>
          <p:cNvSpPr txBox="true"/>
          <p:nvPr/>
        </p:nvSpPr>
        <p:spPr>
          <a:xfrm rot="0">
            <a:off x="1197103" y="8290062"/>
            <a:ext cx="1081367"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Part 3</a:t>
            </a:r>
          </a:p>
        </p:txBody>
      </p:sp>
      <p:sp>
        <p:nvSpPr>
          <p:cNvPr name="TextBox 29" id="29"/>
          <p:cNvSpPr txBox="true"/>
          <p:nvPr/>
        </p:nvSpPr>
        <p:spPr>
          <a:xfrm rot="0">
            <a:off x="4036594" y="8280121"/>
            <a:ext cx="1424056"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3-1</a:t>
            </a:r>
          </a:p>
        </p:txBody>
      </p:sp>
      <p:sp>
        <p:nvSpPr>
          <p:cNvPr name="TextBox 30" id="30"/>
          <p:cNvSpPr txBox="true"/>
          <p:nvPr/>
        </p:nvSpPr>
        <p:spPr>
          <a:xfrm rot="0">
            <a:off x="6765388" y="8280121"/>
            <a:ext cx="992079"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3-2</a:t>
            </a:r>
          </a:p>
        </p:txBody>
      </p:sp>
      <p:sp>
        <p:nvSpPr>
          <p:cNvPr name="TextBox 31" id="31"/>
          <p:cNvSpPr txBox="true"/>
          <p:nvPr/>
        </p:nvSpPr>
        <p:spPr>
          <a:xfrm rot="0">
            <a:off x="4036594" y="8776847"/>
            <a:ext cx="2950956" cy="386809"/>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개발후기</a:t>
            </a:r>
          </a:p>
        </p:txBody>
      </p:sp>
      <p:sp>
        <p:nvSpPr>
          <p:cNvPr name="TextBox 32" id="32"/>
          <p:cNvSpPr txBox="true"/>
          <p:nvPr/>
        </p:nvSpPr>
        <p:spPr>
          <a:xfrm rot="0">
            <a:off x="6765388" y="8757994"/>
            <a:ext cx="2804658" cy="386809"/>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동영상</a:t>
            </a:r>
          </a:p>
        </p:txBody>
      </p:sp>
      <p:sp>
        <p:nvSpPr>
          <p:cNvPr name="TextBox 33" id="33"/>
          <p:cNvSpPr txBox="true"/>
          <p:nvPr/>
        </p:nvSpPr>
        <p:spPr>
          <a:xfrm rot="0">
            <a:off x="10255277" y="8757994"/>
            <a:ext cx="2918446" cy="386809"/>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Q&amp;A</a:t>
            </a:r>
          </a:p>
        </p:txBody>
      </p:sp>
      <p:sp>
        <p:nvSpPr>
          <p:cNvPr name="TextBox 34" id="34"/>
          <p:cNvSpPr txBox="true"/>
          <p:nvPr/>
        </p:nvSpPr>
        <p:spPr>
          <a:xfrm rot="0">
            <a:off x="4047298" y="9269271"/>
            <a:ext cx="3153186" cy="225943"/>
          </a:xfrm>
          <a:prstGeom prst="rect">
            <a:avLst/>
          </a:prstGeom>
        </p:spPr>
        <p:txBody>
          <a:bodyPr anchor="t" rtlCol="false" tIns="0" lIns="0" bIns="0" rIns="0">
            <a:spAutoFit/>
          </a:bodyPr>
          <a:lstStyle/>
          <a:p>
            <a:pPr algn="l" marL="0" indent="0" lvl="0">
              <a:lnSpc>
                <a:spcPts val="1887"/>
              </a:lnSpc>
              <a:spcBef>
                <a:spcPct val="0"/>
              </a:spcBef>
            </a:pPr>
            <a:r>
              <a:rPr lang="en-US" sz="1573">
                <a:solidFill>
                  <a:srgbClr val="000000"/>
                </a:solidFill>
                <a:latin typeface="Source Han Sans KR"/>
                <a:ea typeface="Source Han Sans KR"/>
                <a:cs typeface="Source Han Sans KR"/>
                <a:sym typeface="Source Han Sans KR"/>
              </a:rPr>
              <a:t>개발후 느낀점/아쉬운점</a:t>
            </a:r>
          </a:p>
        </p:txBody>
      </p:sp>
      <p:sp>
        <p:nvSpPr>
          <p:cNvPr name="TextBox 35" id="35"/>
          <p:cNvSpPr txBox="true"/>
          <p:nvPr/>
        </p:nvSpPr>
        <p:spPr>
          <a:xfrm rot="0">
            <a:off x="6765388" y="9269271"/>
            <a:ext cx="2405441" cy="225943"/>
          </a:xfrm>
          <a:prstGeom prst="rect">
            <a:avLst/>
          </a:prstGeom>
        </p:spPr>
        <p:txBody>
          <a:bodyPr anchor="t" rtlCol="false" tIns="0" lIns="0" bIns="0" rIns="0">
            <a:spAutoFit/>
          </a:bodyPr>
          <a:lstStyle/>
          <a:p>
            <a:pPr algn="l" marL="0" indent="0" lvl="0">
              <a:lnSpc>
                <a:spcPts val="1887"/>
              </a:lnSpc>
              <a:spcBef>
                <a:spcPct val="0"/>
              </a:spcBef>
            </a:pPr>
            <a:r>
              <a:rPr lang="en-US" sz="1573">
                <a:solidFill>
                  <a:srgbClr val="000000"/>
                </a:solidFill>
                <a:latin typeface="Source Han Sans KR Light"/>
                <a:ea typeface="Source Han Sans KR Light"/>
                <a:cs typeface="Source Han Sans KR Light"/>
                <a:sym typeface="Source Han Sans KR Light"/>
              </a:rPr>
              <a:t>참고를 위한 영상</a:t>
            </a:r>
          </a:p>
        </p:txBody>
      </p:sp>
      <p:sp>
        <p:nvSpPr>
          <p:cNvPr name="TextBox 36" id="36"/>
          <p:cNvSpPr txBox="true"/>
          <p:nvPr/>
        </p:nvSpPr>
        <p:spPr>
          <a:xfrm rot="0">
            <a:off x="10255277" y="9269271"/>
            <a:ext cx="3266973" cy="225943"/>
          </a:xfrm>
          <a:prstGeom prst="rect">
            <a:avLst/>
          </a:prstGeom>
        </p:spPr>
        <p:txBody>
          <a:bodyPr anchor="t" rtlCol="false" tIns="0" lIns="0" bIns="0" rIns="0">
            <a:spAutoFit/>
          </a:bodyPr>
          <a:lstStyle/>
          <a:p>
            <a:pPr algn="l" marL="0" indent="0" lvl="0">
              <a:lnSpc>
                <a:spcPts val="1887"/>
              </a:lnSpc>
              <a:spcBef>
                <a:spcPct val="0"/>
              </a:spcBef>
            </a:pPr>
            <a:r>
              <a:rPr lang="en-US" sz="1573">
                <a:solidFill>
                  <a:srgbClr val="000000"/>
                </a:solidFill>
                <a:latin typeface="Source Han Sans KR Light"/>
                <a:ea typeface="Source Han Sans KR Light"/>
                <a:cs typeface="Source Han Sans KR Light"/>
                <a:sym typeface="Source Han Sans KR Light"/>
              </a:rPr>
              <a:t>질문 및 답변</a:t>
            </a:r>
          </a:p>
        </p:txBody>
      </p:sp>
      <p:sp>
        <p:nvSpPr>
          <p:cNvPr name="TextBox 37" id="37"/>
          <p:cNvSpPr txBox="true"/>
          <p:nvPr/>
        </p:nvSpPr>
        <p:spPr>
          <a:xfrm rot="0">
            <a:off x="10255277" y="8280121"/>
            <a:ext cx="974922"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3-3</a:t>
            </a:r>
          </a:p>
        </p:txBody>
      </p:sp>
      <p:sp>
        <p:nvSpPr>
          <p:cNvPr name="AutoShape 38" id="38"/>
          <p:cNvSpPr/>
          <p:nvPr/>
        </p:nvSpPr>
        <p:spPr>
          <a:xfrm>
            <a:off x="1197103" y="7695407"/>
            <a:ext cx="14840564" cy="0"/>
          </a:xfrm>
          <a:prstGeom prst="line">
            <a:avLst/>
          </a:prstGeom>
          <a:ln cap="rnd" w="9525">
            <a:solidFill>
              <a:srgbClr val="DFDFDF"/>
            </a:solidFill>
            <a:prstDash val="solid"/>
            <a:headEnd type="none" len="sm" w="sm"/>
            <a:tailEnd type="none" len="sm" w="sm"/>
          </a:ln>
        </p:spPr>
      </p:sp>
      <p:sp>
        <p:nvSpPr>
          <p:cNvPr name="TextBox 39" id="39"/>
          <p:cNvSpPr txBox="true"/>
          <p:nvPr/>
        </p:nvSpPr>
        <p:spPr>
          <a:xfrm rot="0">
            <a:off x="12961568" y="3956533"/>
            <a:ext cx="2690871" cy="386809"/>
          </a:xfrm>
          <a:prstGeom prst="rect">
            <a:avLst/>
          </a:prstGeom>
        </p:spPr>
        <p:txBody>
          <a:bodyPr anchor="t" rtlCol="false" tIns="0" lIns="0" bIns="0" rIns="0">
            <a:spAutoFit/>
          </a:bodyPr>
          <a:lstStyle/>
          <a:p>
            <a:pPr algn="l" marL="0" indent="0" lvl="0">
              <a:lnSpc>
                <a:spcPts val="3132"/>
              </a:lnSpc>
              <a:spcBef>
                <a:spcPct val="0"/>
              </a:spcBef>
            </a:pPr>
            <a:r>
              <a:rPr lang="en-US" sz="2237" spc="-80">
                <a:solidFill>
                  <a:srgbClr val="000000"/>
                </a:solidFill>
                <a:latin typeface="Source Han Sans KR Bold"/>
                <a:ea typeface="Source Han Sans KR Bold"/>
                <a:cs typeface="Source Han Sans KR Bold"/>
                <a:sym typeface="Source Han Sans KR Bold"/>
              </a:rPr>
              <a:t>개발일정</a:t>
            </a:r>
          </a:p>
        </p:txBody>
      </p:sp>
      <p:sp>
        <p:nvSpPr>
          <p:cNvPr name="TextBox 40" id="40"/>
          <p:cNvSpPr txBox="true"/>
          <p:nvPr/>
        </p:nvSpPr>
        <p:spPr>
          <a:xfrm rot="0">
            <a:off x="12961568" y="3396947"/>
            <a:ext cx="992079" cy="437894"/>
          </a:xfrm>
          <a:prstGeom prst="rect">
            <a:avLst/>
          </a:prstGeom>
        </p:spPr>
        <p:txBody>
          <a:bodyPr anchor="t" rtlCol="false" tIns="0" lIns="0" bIns="0" rIns="0">
            <a:spAutoFit/>
          </a:bodyPr>
          <a:lstStyle/>
          <a:p>
            <a:pPr algn="l" marL="0" indent="0" lvl="0">
              <a:lnSpc>
                <a:spcPts val="3357"/>
              </a:lnSpc>
              <a:spcBef>
                <a:spcPct val="0"/>
              </a:spcBef>
            </a:pPr>
            <a:r>
              <a:rPr lang="en-US" sz="2398">
                <a:solidFill>
                  <a:srgbClr val="000000"/>
                </a:solidFill>
                <a:latin typeface="Telegraf"/>
                <a:ea typeface="Telegraf"/>
                <a:cs typeface="Telegraf"/>
                <a:sym typeface="Telegraf"/>
              </a:rPr>
              <a:t>1-4</a:t>
            </a:r>
          </a:p>
        </p:txBody>
      </p:sp>
      <p:sp>
        <p:nvSpPr>
          <p:cNvPr name="TextBox 41" id="41"/>
          <p:cNvSpPr txBox="true"/>
          <p:nvPr/>
        </p:nvSpPr>
        <p:spPr>
          <a:xfrm rot="0">
            <a:off x="12961568" y="4462141"/>
            <a:ext cx="2405441" cy="225943"/>
          </a:xfrm>
          <a:prstGeom prst="rect">
            <a:avLst/>
          </a:prstGeom>
        </p:spPr>
        <p:txBody>
          <a:bodyPr anchor="t" rtlCol="false" tIns="0" lIns="0" bIns="0" rIns="0">
            <a:spAutoFit/>
          </a:bodyPr>
          <a:lstStyle/>
          <a:p>
            <a:pPr algn="l" marL="0" indent="0" lvl="0">
              <a:lnSpc>
                <a:spcPts val="1887"/>
              </a:lnSpc>
              <a:spcBef>
                <a:spcPct val="0"/>
              </a:spcBef>
            </a:pPr>
            <a:r>
              <a:rPr lang="en-US" sz="1573">
                <a:solidFill>
                  <a:srgbClr val="000000"/>
                </a:solidFill>
                <a:latin typeface="Source Han Sans KR Light"/>
                <a:ea typeface="Source Han Sans KR Light"/>
                <a:cs typeface="Source Han Sans KR Light"/>
                <a:sym typeface="Source Han Sans KR Light"/>
              </a:rPr>
              <a:t>개발일정 관리</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803014" y="1701549"/>
            <a:ext cx="5437096" cy="7188796"/>
          </a:xfrm>
          <a:custGeom>
            <a:avLst/>
            <a:gdLst/>
            <a:ahLst/>
            <a:cxnLst/>
            <a:rect r="r" b="b" t="t" l="l"/>
            <a:pathLst>
              <a:path h="7188796" w="5437096">
                <a:moveTo>
                  <a:pt x="0" y="0"/>
                </a:moveTo>
                <a:lnTo>
                  <a:pt x="5437096" y="0"/>
                </a:lnTo>
                <a:lnTo>
                  <a:pt x="5437096" y="7188796"/>
                </a:lnTo>
                <a:lnTo>
                  <a:pt x="0" y="7188796"/>
                </a:lnTo>
                <a:lnTo>
                  <a:pt x="0" y="0"/>
                </a:lnTo>
                <a:close/>
              </a:path>
            </a:pathLst>
          </a:custGeom>
          <a:blipFill>
            <a:blip r:embed="rId2"/>
            <a:stretch>
              <a:fillRect l="0" t="0" r="0" b="0"/>
            </a:stretch>
          </a:blipFill>
        </p:spPr>
      </p:sp>
      <p:sp>
        <p:nvSpPr>
          <p:cNvPr name="TextBox 4" id="4"/>
          <p:cNvSpPr txBox="true"/>
          <p:nvPr/>
        </p:nvSpPr>
        <p:spPr>
          <a:xfrm rot="0">
            <a:off x="6985519" y="3949677"/>
            <a:ext cx="15082355" cy="511629"/>
          </a:xfrm>
          <a:prstGeom prst="rect">
            <a:avLst/>
          </a:prstGeom>
        </p:spPr>
        <p:txBody>
          <a:bodyPr anchor="t" rtlCol="false" tIns="0" lIns="0" bIns="0" rIns="0">
            <a:spAutoFit/>
          </a:bodyPr>
          <a:lstStyle/>
          <a:p>
            <a:pPr algn="l">
              <a:lnSpc>
                <a:spcPts val="4134"/>
              </a:lnSpc>
              <a:spcBef>
                <a:spcPct val="0"/>
              </a:spcBef>
            </a:pPr>
            <a:r>
              <a:rPr lang="en-US" sz="3445">
                <a:solidFill>
                  <a:srgbClr val="000000"/>
                </a:solidFill>
                <a:latin typeface="Source Han Sans KR Light"/>
                <a:ea typeface="Source Han Sans KR Light"/>
                <a:cs typeface="Source Han Sans KR Light"/>
                <a:sym typeface="Source Han Sans KR Light"/>
              </a:rPr>
              <a:t>이벤트 - 퀴즈게임</a:t>
            </a:r>
          </a:p>
        </p:txBody>
      </p:sp>
      <p:sp>
        <p:nvSpPr>
          <p:cNvPr name="TextBox 5" id="5"/>
          <p:cNvSpPr txBox="true"/>
          <p:nvPr/>
        </p:nvSpPr>
        <p:spPr>
          <a:xfrm rot="0">
            <a:off x="668586"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퀴즈게임</a:t>
            </a:r>
          </a:p>
        </p:txBody>
      </p:sp>
      <p:sp>
        <p:nvSpPr>
          <p:cNvPr name="TextBox 6" id="6"/>
          <p:cNvSpPr txBox="true"/>
          <p:nvPr/>
        </p:nvSpPr>
        <p:spPr>
          <a:xfrm rot="0">
            <a:off x="6625405" y="4732410"/>
            <a:ext cx="16541020" cy="2159263"/>
          </a:xfrm>
          <a:prstGeom prst="rect">
            <a:avLst/>
          </a:prstGeom>
        </p:spPr>
        <p:txBody>
          <a:bodyPr anchor="t" rtlCol="false" tIns="0" lIns="0" bIns="0" rIns="0">
            <a:spAutoFit/>
          </a:bodyPr>
          <a:lstStyle/>
          <a:p>
            <a:pPr algn="l" marL="784793" indent="-392397" lvl="1">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퀴즈 게임의 시작버튼</a:t>
            </a:r>
          </a:p>
          <a:p>
            <a:pPr algn="l" marL="784793" indent="-392397" lvl="1">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현재 유저가 소지중인 포인트와 퀴즈게임의 랭킹을 표시</a:t>
            </a:r>
          </a:p>
          <a:p>
            <a:pPr algn="l">
              <a:lnSpc>
                <a:spcPts val="4361"/>
              </a:lnSpc>
            </a:pPr>
            <a:r>
              <a:rPr lang="en-US" sz="3634">
                <a:solidFill>
                  <a:srgbClr val="000000"/>
                </a:solidFill>
                <a:latin typeface="Source Han Sans KR Light"/>
                <a:ea typeface="Source Han Sans KR Light"/>
                <a:cs typeface="Source Han Sans KR Light"/>
                <a:sym typeface="Source Han Sans KR Light"/>
              </a:rPr>
              <a:t>      (랭킹은 상위 5등 까지만 표시)</a:t>
            </a:r>
          </a:p>
          <a:p>
            <a:pPr algn="l">
              <a:lnSpc>
                <a:spcPts val="4361"/>
              </a:lnSpc>
              <a:spcBef>
                <a:spcPct val="0"/>
              </a:spcBef>
            </a:pPr>
          </a:p>
        </p:txBody>
      </p:sp>
      <p:sp>
        <p:nvSpPr>
          <p:cNvPr name="TextBox 7" id="7"/>
          <p:cNvSpPr txBox="true"/>
          <p:nvPr/>
        </p:nvSpPr>
        <p:spPr>
          <a:xfrm rot="0">
            <a:off x="1395980" y="3642752"/>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8" id="8"/>
          <p:cNvSpPr txBox="true"/>
          <p:nvPr/>
        </p:nvSpPr>
        <p:spPr>
          <a:xfrm rot="0">
            <a:off x="1192463" y="6715461"/>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grpSp>
        <p:nvGrpSpPr>
          <p:cNvPr name="Group 9" id="9"/>
          <p:cNvGrpSpPr/>
          <p:nvPr/>
        </p:nvGrpSpPr>
        <p:grpSpPr>
          <a:xfrm rot="0">
            <a:off x="1803014" y="3135475"/>
            <a:ext cx="3684346" cy="1366979"/>
            <a:chOff x="0" y="0"/>
            <a:chExt cx="970363" cy="360028"/>
          </a:xfrm>
        </p:grpSpPr>
        <p:sp>
          <p:nvSpPr>
            <p:cNvPr name="Freeform 10" id="10"/>
            <p:cNvSpPr/>
            <p:nvPr/>
          </p:nvSpPr>
          <p:spPr>
            <a:xfrm flipH="false" flipV="false" rot="0">
              <a:off x="0" y="0"/>
              <a:ext cx="970363" cy="360028"/>
            </a:xfrm>
            <a:custGeom>
              <a:avLst/>
              <a:gdLst/>
              <a:ahLst/>
              <a:cxnLst/>
              <a:rect r="r" b="b" t="t" l="l"/>
              <a:pathLst>
                <a:path h="360028" w="970363">
                  <a:moveTo>
                    <a:pt x="0" y="0"/>
                  </a:moveTo>
                  <a:lnTo>
                    <a:pt x="970363" y="0"/>
                  </a:lnTo>
                  <a:lnTo>
                    <a:pt x="970363" y="360028"/>
                  </a:lnTo>
                  <a:lnTo>
                    <a:pt x="0" y="360028"/>
                  </a:lnTo>
                  <a:close/>
                </a:path>
              </a:pathLst>
            </a:custGeom>
            <a:solidFill>
              <a:srgbClr val="000000">
                <a:alpha val="0"/>
              </a:srgbClr>
            </a:solidFill>
            <a:ln w="38100" cap="sq">
              <a:solidFill>
                <a:srgbClr val="FF3131"/>
              </a:solidFill>
              <a:prstDash val="solid"/>
              <a:miter/>
            </a:ln>
          </p:spPr>
        </p:sp>
        <p:sp>
          <p:nvSpPr>
            <p:cNvPr name="TextBox 11" id="11"/>
            <p:cNvSpPr txBox="true"/>
            <p:nvPr/>
          </p:nvSpPr>
          <p:spPr>
            <a:xfrm>
              <a:off x="0" y="-76200"/>
              <a:ext cx="970363" cy="436228"/>
            </a:xfrm>
            <a:prstGeom prst="rect">
              <a:avLst/>
            </a:prstGeom>
          </p:spPr>
          <p:txBody>
            <a:bodyPr anchor="ctr" rtlCol="false" tIns="50800" lIns="50800" bIns="50800" rIns="50800"/>
            <a:lstStyle/>
            <a:p>
              <a:pPr algn="ctr">
                <a:lnSpc>
                  <a:spcPts val="3357"/>
                </a:lnSpc>
              </a:pPr>
            </a:p>
          </p:txBody>
        </p:sp>
      </p:grpSp>
      <p:grpSp>
        <p:nvGrpSpPr>
          <p:cNvPr name="Group 12" id="12"/>
          <p:cNvGrpSpPr/>
          <p:nvPr/>
        </p:nvGrpSpPr>
        <p:grpSpPr>
          <a:xfrm rot="0">
            <a:off x="1695317" y="5295947"/>
            <a:ext cx="3579103" cy="3594398"/>
            <a:chOff x="0" y="0"/>
            <a:chExt cx="942645" cy="946673"/>
          </a:xfrm>
        </p:grpSpPr>
        <p:sp>
          <p:nvSpPr>
            <p:cNvPr name="Freeform 13" id="13"/>
            <p:cNvSpPr/>
            <p:nvPr/>
          </p:nvSpPr>
          <p:spPr>
            <a:xfrm flipH="false" flipV="false" rot="0">
              <a:off x="0" y="0"/>
              <a:ext cx="942644" cy="946673"/>
            </a:xfrm>
            <a:custGeom>
              <a:avLst/>
              <a:gdLst/>
              <a:ahLst/>
              <a:cxnLst/>
              <a:rect r="r" b="b" t="t" l="l"/>
              <a:pathLst>
                <a:path h="946673" w="942644">
                  <a:moveTo>
                    <a:pt x="0" y="0"/>
                  </a:moveTo>
                  <a:lnTo>
                    <a:pt x="942644" y="0"/>
                  </a:lnTo>
                  <a:lnTo>
                    <a:pt x="942644" y="946673"/>
                  </a:lnTo>
                  <a:lnTo>
                    <a:pt x="0" y="946673"/>
                  </a:lnTo>
                  <a:close/>
                </a:path>
              </a:pathLst>
            </a:custGeom>
            <a:solidFill>
              <a:srgbClr val="000000">
                <a:alpha val="0"/>
              </a:srgbClr>
            </a:solidFill>
            <a:ln w="38100" cap="sq">
              <a:solidFill>
                <a:srgbClr val="FF3131"/>
              </a:solidFill>
              <a:prstDash val="solid"/>
              <a:miter/>
            </a:ln>
          </p:spPr>
        </p:sp>
        <p:sp>
          <p:nvSpPr>
            <p:cNvPr name="TextBox 14" id="14"/>
            <p:cNvSpPr txBox="true"/>
            <p:nvPr/>
          </p:nvSpPr>
          <p:spPr>
            <a:xfrm>
              <a:off x="0" y="-76200"/>
              <a:ext cx="942645" cy="1022873"/>
            </a:xfrm>
            <a:prstGeom prst="rect">
              <a:avLst/>
            </a:prstGeom>
          </p:spPr>
          <p:txBody>
            <a:bodyPr anchor="ctr" rtlCol="false" tIns="50800" lIns="50800" bIns="50800" rIns="50800"/>
            <a:lstStyle/>
            <a:p>
              <a:pPr algn="ctr">
                <a:lnSpc>
                  <a:spcPts val="3357"/>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546575" y="2323251"/>
            <a:ext cx="3995881" cy="6418780"/>
          </a:xfrm>
          <a:custGeom>
            <a:avLst/>
            <a:gdLst/>
            <a:ahLst/>
            <a:cxnLst/>
            <a:rect r="r" b="b" t="t" l="l"/>
            <a:pathLst>
              <a:path h="6418780" w="3995881">
                <a:moveTo>
                  <a:pt x="0" y="0"/>
                </a:moveTo>
                <a:lnTo>
                  <a:pt x="3995881" y="0"/>
                </a:lnTo>
                <a:lnTo>
                  <a:pt x="3995881" y="6418780"/>
                </a:lnTo>
                <a:lnTo>
                  <a:pt x="0" y="6418780"/>
                </a:lnTo>
                <a:lnTo>
                  <a:pt x="0" y="0"/>
                </a:lnTo>
                <a:close/>
              </a:path>
            </a:pathLst>
          </a:custGeom>
          <a:blipFill>
            <a:blip r:embed="rId2"/>
            <a:stretch>
              <a:fillRect l="0" t="0" r="0" b="0"/>
            </a:stretch>
          </a:blipFill>
        </p:spPr>
      </p:sp>
      <p:sp>
        <p:nvSpPr>
          <p:cNvPr name="TextBox 4" id="4"/>
          <p:cNvSpPr txBox="true"/>
          <p:nvPr/>
        </p:nvSpPr>
        <p:spPr>
          <a:xfrm rot="0">
            <a:off x="6907234" y="2200736"/>
            <a:ext cx="15082355" cy="1023258"/>
          </a:xfrm>
          <a:prstGeom prst="rect">
            <a:avLst/>
          </a:prstGeom>
        </p:spPr>
        <p:txBody>
          <a:bodyPr anchor="t" rtlCol="false" tIns="0" lIns="0" bIns="0" rIns="0">
            <a:spAutoFit/>
          </a:bodyPr>
          <a:lstStyle/>
          <a:p>
            <a:pPr algn="l">
              <a:lnSpc>
                <a:spcPts val="4134"/>
              </a:lnSpc>
            </a:pPr>
            <a:r>
              <a:rPr lang="en-US" sz="3445">
                <a:solidFill>
                  <a:srgbClr val="000000"/>
                </a:solidFill>
                <a:latin typeface="Source Han Sans KR Light"/>
                <a:ea typeface="Source Han Sans KR Light"/>
                <a:cs typeface="Source Han Sans KR Light"/>
                <a:sym typeface="Source Han Sans KR Light"/>
              </a:rPr>
              <a:t>퀴즈게임을 시작하면 남은 시간이 막대로 표시되고 </a:t>
            </a:r>
          </a:p>
          <a:p>
            <a:pPr algn="l">
              <a:lnSpc>
                <a:spcPts val="4134"/>
              </a:lnSpc>
              <a:spcBef>
                <a:spcPct val="0"/>
              </a:spcBef>
            </a:pPr>
            <a:r>
              <a:rPr lang="en-US" sz="3445">
                <a:solidFill>
                  <a:srgbClr val="000000"/>
                </a:solidFill>
                <a:latin typeface="Source Han Sans KR Light"/>
                <a:ea typeface="Source Han Sans KR Light"/>
                <a:cs typeface="Source Han Sans KR Light"/>
                <a:sym typeface="Source Han Sans KR Light"/>
              </a:rPr>
              <a:t>제한 시간을 초과하거나 오답을 입력시 남은 기회가 줄어듬</a:t>
            </a:r>
          </a:p>
        </p:txBody>
      </p:sp>
      <p:sp>
        <p:nvSpPr>
          <p:cNvPr name="TextBox 5" id="5"/>
          <p:cNvSpPr txBox="true"/>
          <p:nvPr/>
        </p:nvSpPr>
        <p:spPr>
          <a:xfrm rot="0">
            <a:off x="668586"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퀴즈게임</a:t>
            </a:r>
          </a:p>
        </p:txBody>
      </p:sp>
      <p:sp>
        <p:nvSpPr>
          <p:cNvPr name="TextBox 6" id="6"/>
          <p:cNvSpPr txBox="true"/>
          <p:nvPr/>
        </p:nvSpPr>
        <p:spPr>
          <a:xfrm rot="0">
            <a:off x="6688034" y="3773464"/>
            <a:ext cx="16541020" cy="5398159"/>
          </a:xfrm>
          <a:prstGeom prst="rect">
            <a:avLst/>
          </a:prstGeom>
        </p:spPr>
        <p:txBody>
          <a:bodyPr anchor="t" rtlCol="false" tIns="0" lIns="0" bIns="0" rIns="0">
            <a:spAutoFit/>
          </a:bodyPr>
          <a:lstStyle/>
          <a:p>
            <a:pPr algn="l" marL="784793" indent="-392397" lvl="1">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현재 점수 레벨이 높을 수록 추가 점수를 획득</a:t>
            </a:r>
          </a:p>
          <a:p>
            <a:pPr algn="l" marL="784793" indent="-392397" lvl="1">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남은 기회 - 기본 3회로 모든 기회를 소진시 게임 종료</a:t>
            </a:r>
          </a:p>
          <a:p>
            <a:pPr algn="l" marL="784793" indent="-392397" lvl="1">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레벨 - 게임 진행도에 따라 레벨 증가 - 최대 5단계</a:t>
            </a:r>
          </a:p>
          <a:p>
            <a:pPr algn="l" marL="784793" indent="-392397" lvl="1">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게임의 내용 - 제시된 문제의 답을 숫자(1,2,3,4)를 눌러</a:t>
            </a:r>
          </a:p>
          <a:p>
            <a:pPr algn="l">
              <a:lnSpc>
                <a:spcPts val="4361"/>
              </a:lnSpc>
            </a:pPr>
            <a:r>
              <a:rPr lang="en-US" sz="3634">
                <a:solidFill>
                  <a:srgbClr val="000000"/>
                </a:solidFill>
                <a:latin typeface="Source Han Sans KR Light"/>
                <a:ea typeface="Source Han Sans KR Light"/>
                <a:cs typeface="Source Han Sans KR Light"/>
                <a:sym typeface="Source Han Sans KR Light"/>
              </a:rPr>
              <a:t>      맞춘다. 남은기회가 0이되면 획득포인트가 출력되고 </a:t>
            </a:r>
          </a:p>
          <a:p>
            <a:pPr algn="l">
              <a:lnSpc>
                <a:spcPts val="4361"/>
              </a:lnSpc>
            </a:pPr>
            <a:r>
              <a:rPr lang="en-US" sz="3634">
                <a:solidFill>
                  <a:srgbClr val="000000"/>
                </a:solidFill>
                <a:latin typeface="Source Han Sans KR Light"/>
                <a:ea typeface="Source Han Sans KR Light"/>
                <a:cs typeface="Source Han Sans KR Light"/>
                <a:sym typeface="Source Han Sans KR Light"/>
              </a:rPr>
              <a:t>      </a:t>
            </a:r>
            <a:r>
              <a:rPr lang="en-US" sz="3634">
                <a:solidFill>
                  <a:srgbClr val="000000"/>
                </a:solidFill>
                <a:latin typeface="Source Han Sans KR Light"/>
                <a:ea typeface="Source Han Sans KR Light"/>
                <a:cs typeface="Source Han Sans KR Light"/>
                <a:sym typeface="Source Han Sans KR Light"/>
              </a:rPr>
              <a:t>이벤트 페이지로 이동</a:t>
            </a:r>
          </a:p>
          <a:p>
            <a:pPr algn="l">
              <a:lnSpc>
                <a:spcPts val="4361"/>
              </a:lnSpc>
            </a:pPr>
            <a:r>
              <a:rPr lang="en-US" sz="3634">
                <a:solidFill>
                  <a:srgbClr val="000000"/>
                </a:solidFill>
                <a:latin typeface="Source Han Sans KR Light"/>
                <a:ea typeface="Source Han Sans KR Light"/>
                <a:cs typeface="Source Han Sans KR Light"/>
                <a:sym typeface="Source Han Sans KR Light"/>
              </a:rPr>
              <a:t> </a:t>
            </a:r>
          </a:p>
          <a:p>
            <a:pPr algn="l">
              <a:lnSpc>
                <a:spcPts val="4361"/>
              </a:lnSpc>
            </a:pPr>
          </a:p>
          <a:p>
            <a:pPr algn="l">
              <a:lnSpc>
                <a:spcPts val="4361"/>
              </a:lnSpc>
            </a:pPr>
          </a:p>
          <a:p>
            <a:pPr algn="l">
              <a:lnSpc>
                <a:spcPts val="4361"/>
              </a:lnSpc>
              <a:spcBef>
                <a:spcPct val="0"/>
              </a:spcBef>
            </a:pPr>
          </a:p>
        </p:txBody>
      </p:sp>
      <p:sp>
        <p:nvSpPr>
          <p:cNvPr name="TextBox 7" id="7"/>
          <p:cNvSpPr txBox="true"/>
          <p:nvPr/>
        </p:nvSpPr>
        <p:spPr>
          <a:xfrm rot="0">
            <a:off x="1028700" y="3047782"/>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8" id="8"/>
          <p:cNvSpPr txBox="true"/>
          <p:nvPr/>
        </p:nvSpPr>
        <p:spPr>
          <a:xfrm rot="0">
            <a:off x="1028700" y="3773464"/>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sp>
        <p:nvSpPr>
          <p:cNvPr name="TextBox 9" id="9"/>
          <p:cNvSpPr txBox="true"/>
          <p:nvPr/>
        </p:nvSpPr>
        <p:spPr>
          <a:xfrm rot="0">
            <a:off x="1028700" y="4461306"/>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3</a:t>
            </a:r>
          </a:p>
        </p:txBody>
      </p:sp>
      <p:sp>
        <p:nvSpPr>
          <p:cNvPr name="TextBox 10" id="10"/>
          <p:cNvSpPr txBox="true"/>
          <p:nvPr/>
        </p:nvSpPr>
        <p:spPr>
          <a:xfrm rot="0">
            <a:off x="1028700" y="6942766"/>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4</a:t>
            </a:r>
          </a:p>
        </p:txBody>
      </p:sp>
      <p:grpSp>
        <p:nvGrpSpPr>
          <p:cNvPr name="Group 11" id="11"/>
          <p:cNvGrpSpPr/>
          <p:nvPr/>
        </p:nvGrpSpPr>
        <p:grpSpPr>
          <a:xfrm rot="0">
            <a:off x="1491154" y="5143500"/>
            <a:ext cx="5141459" cy="3598531"/>
            <a:chOff x="0" y="0"/>
            <a:chExt cx="1354129" cy="947761"/>
          </a:xfrm>
        </p:grpSpPr>
        <p:sp>
          <p:nvSpPr>
            <p:cNvPr name="Freeform 12" id="12"/>
            <p:cNvSpPr/>
            <p:nvPr/>
          </p:nvSpPr>
          <p:spPr>
            <a:xfrm flipH="false" flipV="false" rot="0">
              <a:off x="0" y="0"/>
              <a:ext cx="1354129" cy="947761"/>
            </a:xfrm>
            <a:custGeom>
              <a:avLst/>
              <a:gdLst/>
              <a:ahLst/>
              <a:cxnLst/>
              <a:rect r="r" b="b" t="t" l="l"/>
              <a:pathLst>
                <a:path h="947761" w="1354129">
                  <a:moveTo>
                    <a:pt x="0" y="0"/>
                  </a:moveTo>
                  <a:lnTo>
                    <a:pt x="1354129" y="0"/>
                  </a:lnTo>
                  <a:lnTo>
                    <a:pt x="1354129" y="947761"/>
                  </a:lnTo>
                  <a:lnTo>
                    <a:pt x="0" y="947761"/>
                  </a:lnTo>
                  <a:close/>
                </a:path>
              </a:pathLst>
            </a:custGeom>
            <a:solidFill>
              <a:srgbClr val="000000">
                <a:alpha val="0"/>
              </a:srgbClr>
            </a:solidFill>
            <a:ln w="38100" cap="sq">
              <a:solidFill>
                <a:srgbClr val="FF3131"/>
              </a:solidFill>
              <a:prstDash val="solid"/>
              <a:miter/>
            </a:ln>
          </p:spPr>
        </p:sp>
        <p:sp>
          <p:nvSpPr>
            <p:cNvPr name="TextBox 13" id="13"/>
            <p:cNvSpPr txBox="true"/>
            <p:nvPr/>
          </p:nvSpPr>
          <p:spPr>
            <a:xfrm>
              <a:off x="0" y="-76200"/>
              <a:ext cx="1354129" cy="1023961"/>
            </a:xfrm>
            <a:prstGeom prst="rect">
              <a:avLst/>
            </a:prstGeom>
          </p:spPr>
          <p:txBody>
            <a:bodyPr anchor="ctr" rtlCol="false" tIns="50800" lIns="50800" bIns="50800" rIns="50800"/>
            <a:lstStyle/>
            <a:p>
              <a:pPr algn="ctr">
                <a:lnSpc>
                  <a:spcPts val="3357"/>
                </a:lnSpc>
              </a:pPr>
            </a:p>
          </p:txBody>
        </p:sp>
      </p:grpSp>
      <p:grpSp>
        <p:nvGrpSpPr>
          <p:cNvPr name="Group 14" id="14"/>
          <p:cNvGrpSpPr/>
          <p:nvPr/>
        </p:nvGrpSpPr>
        <p:grpSpPr>
          <a:xfrm rot="0">
            <a:off x="1546575" y="2917924"/>
            <a:ext cx="1990916" cy="1995031"/>
            <a:chOff x="0" y="0"/>
            <a:chExt cx="524356" cy="525440"/>
          </a:xfrm>
        </p:grpSpPr>
        <p:sp>
          <p:nvSpPr>
            <p:cNvPr name="Freeform 15" id="15"/>
            <p:cNvSpPr/>
            <p:nvPr/>
          </p:nvSpPr>
          <p:spPr>
            <a:xfrm flipH="false" flipV="false" rot="0">
              <a:off x="0" y="0"/>
              <a:ext cx="524356" cy="525440"/>
            </a:xfrm>
            <a:custGeom>
              <a:avLst/>
              <a:gdLst/>
              <a:ahLst/>
              <a:cxnLst/>
              <a:rect r="r" b="b" t="t" l="l"/>
              <a:pathLst>
                <a:path h="525440" w="524356">
                  <a:moveTo>
                    <a:pt x="0" y="0"/>
                  </a:moveTo>
                  <a:lnTo>
                    <a:pt x="524356" y="0"/>
                  </a:lnTo>
                  <a:lnTo>
                    <a:pt x="524356" y="525440"/>
                  </a:lnTo>
                  <a:lnTo>
                    <a:pt x="0" y="525440"/>
                  </a:lnTo>
                  <a:close/>
                </a:path>
              </a:pathLst>
            </a:custGeom>
            <a:solidFill>
              <a:srgbClr val="000000">
                <a:alpha val="0"/>
              </a:srgbClr>
            </a:solidFill>
            <a:ln w="38100" cap="sq">
              <a:solidFill>
                <a:srgbClr val="FF3131"/>
              </a:solidFill>
              <a:prstDash val="solid"/>
              <a:miter/>
            </a:ln>
          </p:spPr>
        </p:sp>
        <p:sp>
          <p:nvSpPr>
            <p:cNvPr name="TextBox 16" id="16"/>
            <p:cNvSpPr txBox="true"/>
            <p:nvPr/>
          </p:nvSpPr>
          <p:spPr>
            <a:xfrm>
              <a:off x="0" y="-76200"/>
              <a:ext cx="524356" cy="601640"/>
            </a:xfrm>
            <a:prstGeom prst="rect">
              <a:avLst/>
            </a:prstGeom>
          </p:spPr>
          <p:txBody>
            <a:bodyPr anchor="ctr" rtlCol="false" tIns="50800" lIns="50800" bIns="50800" rIns="50800"/>
            <a:lstStyle/>
            <a:p>
              <a:pPr algn="ctr">
                <a:lnSpc>
                  <a:spcPts val="3357"/>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435734" y="2320937"/>
            <a:ext cx="5544976" cy="6083684"/>
          </a:xfrm>
          <a:custGeom>
            <a:avLst/>
            <a:gdLst/>
            <a:ahLst/>
            <a:cxnLst/>
            <a:rect r="r" b="b" t="t" l="l"/>
            <a:pathLst>
              <a:path h="6083684" w="5544976">
                <a:moveTo>
                  <a:pt x="0" y="0"/>
                </a:moveTo>
                <a:lnTo>
                  <a:pt x="5544976" y="0"/>
                </a:lnTo>
                <a:lnTo>
                  <a:pt x="5544976" y="6083684"/>
                </a:lnTo>
                <a:lnTo>
                  <a:pt x="0" y="6083684"/>
                </a:lnTo>
                <a:lnTo>
                  <a:pt x="0" y="0"/>
                </a:lnTo>
                <a:close/>
              </a:path>
            </a:pathLst>
          </a:custGeom>
          <a:blipFill>
            <a:blip r:embed="rId2"/>
            <a:stretch>
              <a:fillRect l="0" t="0" r="0" b="0"/>
            </a:stretch>
          </a:blipFill>
        </p:spPr>
      </p:sp>
      <p:sp>
        <p:nvSpPr>
          <p:cNvPr name="TextBox 4" id="4"/>
          <p:cNvSpPr txBox="true"/>
          <p:nvPr/>
        </p:nvSpPr>
        <p:spPr>
          <a:xfrm rot="0">
            <a:off x="6907234" y="2200736"/>
            <a:ext cx="15082355" cy="1534888"/>
          </a:xfrm>
          <a:prstGeom prst="rect">
            <a:avLst/>
          </a:prstGeom>
        </p:spPr>
        <p:txBody>
          <a:bodyPr anchor="t" rtlCol="false" tIns="0" lIns="0" bIns="0" rIns="0">
            <a:spAutoFit/>
          </a:bodyPr>
          <a:lstStyle/>
          <a:p>
            <a:pPr algn="l">
              <a:lnSpc>
                <a:spcPts val="4134"/>
              </a:lnSpc>
            </a:pPr>
            <a:r>
              <a:rPr lang="en-US" sz="3445">
                <a:solidFill>
                  <a:srgbClr val="000000"/>
                </a:solidFill>
                <a:latin typeface="Source Han Sans KR"/>
                <a:ea typeface="Source Han Sans KR"/>
                <a:cs typeface="Source Han Sans KR"/>
                <a:sym typeface="Source Han Sans KR"/>
              </a:rPr>
              <a:t>야채달리기 이벤트에 참여하기 위해서는 포인트 100P가 필요</a:t>
            </a:r>
          </a:p>
          <a:p>
            <a:pPr algn="l">
              <a:lnSpc>
                <a:spcPts val="4134"/>
              </a:lnSpc>
            </a:pPr>
            <a:r>
              <a:rPr lang="en-US" sz="3445">
                <a:solidFill>
                  <a:srgbClr val="000000"/>
                </a:solidFill>
                <a:latin typeface="Source Han Sans KR"/>
                <a:ea typeface="Source Han Sans KR"/>
                <a:cs typeface="Source Han Sans KR"/>
                <a:sym typeface="Source Han Sans KR"/>
              </a:rPr>
              <a:t>소지포인트가 100미만이면 포인트 부족 메시지 표시</a:t>
            </a:r>
          </a:p>
          <a:p>
            <a:pPr algn="l">
              <a:lnSpc>
                <a:spcPts val="4134"/>
              </a:lnSpc>
              <a:spcBef>
                <a:spcPct val="0"/>
              </a:spcBef>
            </a:pPr>
          </a:p>
        </p:txBody>
      </p:sp>
      <p:sp>
        <p:nvSpPr>
          <p:cNvPr name="TextBox 5" id="5"/>
          <p:cNvSpPr txBox="true"/>
          <p:nvPr/>
        </p:nvSpPr>
        <p:spPr>
          <a:xfrm rot="0">
            <a:off x="325535"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야채달리기</a:t>
            </a:r>
          </a:p>
        </p:txBody>
      </p:sp>
      <p:sp>
        <p:nvSpPr>
          <p:cNvPr name="TextBox 6" id="6"/>
          <p:cNvSpPr txBox="true"/>
          <p:nvPr/>
        </p:nvSpPr>
        <p:spPr>
          <a:xfrm rot="0">
            <a:off x="1028700" y="3047782"/>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7" id="7"/>
          <p:cNvSpPr txBox="true"/>
          <p:nvPr/>
        </p:nvSpPr>
        <p:spPr>
          <a:xfrm rot="0">
            <a:off x="1028700" y="5362779"/>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sp>
        <p:nvSpPr>
          <p:cNvPr name="TextBox 8" id="8"/>
          <p:cNvSpPr txBox="true"/>
          <p:nvPr/>
        </p:nvSpPr>
        <p:spPr>
          <a:xfrm rot="0">
            <a:off x="5590983" y="8052196"/>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3</a:t>
            </a:r>
          </a:p>
        </p:txBody>
      </p:sp>
      <p:grpSp>
        <p:nvGrpSpPr>
          <p:cNvPr name="Group 9" id="9"/>
          <p:cNvGrpSpPr/>
          <p:nvPr/>
        </p:nvGrpSpPr>
        <p:grpSpPr>
          <a:xfrm rot="0">
            <a:off x="1336367" y="2642488"/>
            <a:ext cx="2871855" cy="1130977"/>
            <a:chOff x="0" y="0"/>
            <a:chExt cx="756373" cy="297870"/>
          </a:xfrm>
        </p:grpSpPr>
        <p:sp>
          <p:nvSpPr>
            <p:cNvPr name="Freeform 10" id="10"/>
            <p:cNvSpPr/>
            <p:nvPr/>
          </p:nvSpPr>
          <p:spPr>
            <a:xfrm flipH="false" flipV="false" rot="0">
              <a:off x="0" y="0"/>
              <a:ext cx="756373" cy="297870"/>
            </a:xfrm>
            <a:custGeom>
              <a:avLst/>
              <a:gdLst/>
              <a:ahLst/>
              <a:cxnLst/>
              <a:rect r="r" b="b" t="t" l="l"/>
              <a:pathLst>
                <a:path h="297870" w="756373">
                  <a:moveTo>
                    <a:pt x="0" y="0"/>
                  </a:moveTo>
                  <a:lnTo>
                    <a:pt x="756373" y="0"/>
                  </a:lnTo>
                  <a:lnTo>
                    <a:pt x="756373" y="297870"/>
                  </a:lnTo>
                  <a:lnTo>
                    <a:pt x="0" y="297870"/>
                  </a:lnTo>
                  <a:close/>
                </a:path>
              </a:pathLst>
            </a:custGeom>
            <a:solidFill>
              <a:srgbClr val="000000">
                <a:alpha val="0"/>
              </a:srgbClr>
            </a:solidFill>
            <a:ln w="38100" cap="sq">
              <a:solidFill>
                <a:srgbClr val="FF3131"/>
              </a:solidFill>
              <a:prstDash val="solid"/>
              <a:miter/>
            </a:ln>
          </p:spPr>
        </p:sp>
        <p:sp>
          <p:nvSpPr>
            <p:cNvPr name="TextBox 11" id="11"/>
            <p:cNvSpPr txBox="true"/>
            <p:nvPr/>
          </p:nvSpPr>
          <p:spPr>
            <a:xfrm>
              <a:off x="0" y="-76200"/>
              <a:ext cx="756373" cy="374070"/>
            </a:xfrm>
            <a:prstGeom prst="rect">
              <a:avLst/>
            </a:prstGeom>
          </p:spPr>
          <p:txBody>
            <a:bodyPr anchor="ctr" rtlCol="false" tIns="50800" lIns="50800" bIns="50800" rIns="50800"/>
            <a:lstStyle/>
            <a:p>
              <a:pPr algn="ctr">
                <a:lnSpc>
                  <a:spcPts val="3357"/>
                </a:lnSpc>
              </a:pPr>
            </a:p>
          </p:txBody>
        </p:sp>
      </p:grpSp>
      <p:grpSp>
        <p:nvGrpSpPr>
          <p:cNvPr name="Group 12" id="12"/>
          <p:cNvGrpSpPr/>
          <p:nvPr/>
        </p:nvGrpSpPr>
        <p:grpSpPr>
          <a:xfrm rot="0">
            <a:off x="1336367" y="3773464"/>
            <a:ext cx="2871855" cy="4239287"/>
            <a:chOff x="0" y="0"/>
            <a:chExt cx="756373" cy="1116520"/>
          </a:xfrm>
        </p:grpSpPr>
        <p:sp>
          <p:nvSpPr>
            <p:cNvPr name="Freeform 13" id="13"/>
            <p:cNvSpPr/>
            <p:nvPr/>
          </p:nvSpPr>
          <p:spPr>
            <a:xfrm flipH="false" flipV="false" rot="0">
              <a:off x="0" y="0"/>
              <a:ext cx="756373" cy="1116520"/>
            </a:xfrm>
            <a:custGeom>
              <a:avLst/>
              <a:gdLst/>
              <a:ahLst/>
              <a:cxnLst/>
              <a:rect r="r" b="b" t="t" l="l"/>
              <a:pathLst>
                <a:path h="1116520" w="756373">
                  <a:moveTo>
                    <a:pt x="0" y="0"/>
                  </a:moveTo>
                  <a:lnTo>
                    <a:pt x="756373" y="0"/>
                  </a:lnTo>
                  <a:lnTo>
                    <a:pt x="756373" y="1116520"/>
                  </a:lnTo>
                  <a:lnTo>
                    <a:pt x="0" y="1116520"/>
                  </a:lnTo>
                  <a:close/>
                </a:path>
              </a:pathLst>
            </a:custGeom>
            <a:solidFill>
              <a:srgbClr val="000000">
                <a:alpha val="0"/>
              </a:srgbClr>
            </a:solidFill>
            <a:ln w="38100" cap="sq">
              <a:solidFill>
                <a:srgbClr val="FF3131"/>
              </a:solidFill>
              <a:prstDash val="solid"/>
              <a:miter/>
            </a:ln>
          </p:spPr>
        </p:sp>
        <p:sp>
          <p:nvSpPr>
            <p:cNvPr name="TextBox 14" id="14"/>
            <p:cNvSpPr txBox="true"/>
            <p:nvPr/>
          </p:nvSpPr>
          <p:spPr>
            <a:xfrm>
              <a:off x="0" y="-76200"/>
              <a:ext cx="756373" cy="1192720"/>
            </a:xfrm>
            <a:prstGeom prst="rect">
              <a:avLst/>
            </a:prstGeom>
          </p:spPr>
          <p:txBody>
            <a:bodyPr anchor="ctr" rtlCol="false" tIns="50800" lIns="50800" bIns="50800" rIns="50800"/>
            <a:lstStyle/>
            <a:p>
              <a:pPr algn="ctr">
                <a:lnSpc>
                  <a:spcPts val="3357"/>
                </a:lnSpc>
              </a:pPr>
            </a:p>
          </p:txBody>
        </p:sp>
      </p:grpSp>
      <p:grpSp>
        <p:nvGrpSpPr>
          <p:cNvPr name="Group 15" id="15"/>
          <p:cNvGrpSpPr/>
          <p:nvPr/>
        </p:nvGrpSpPr>
        <p:grpSpPr>
          <a:xfrm rot="0">
            <a:off x="5998017" y="7865670"/>
            <a:ext cx="1076636" cy="659595"/>
            <a:chOff x="0" y="0"/>
            <a:chExt cx="283558" cy="173721"/>
          </a:xfrm>
        </p:grpSpPr>
        <p:sp>
          <p:nvSpPr>
            <p:cNvPr name="Freeform 16" id="16"/>
            <p:cNvSpPr/>
            <p:nvPr/>
          </p:nvSpPr>
          <p:spPr>
            <a:xfrm flipH="false" flipV="false" rot="0">
              <a:off x="0" y="0"/>
              <a:ext cx="283558" cy="173721"/>
            </a:xfrm>
            <a:custGeom>
              <a:avLst/>
              <a:gdLst/>
              <a:ahLst/>
              <a:cxnLst/>
              <a:rect r="r" b="b" t="t" l="l"/>
              <a:pathLst>
                <a:path h="173721" w="283558">
                  <a:moveTo>
                    <a:pt x="0" y="0"/>
                  </a:moveTo>
                  <a:lnTo>
                    <a:pt x="283558" y="0"/>
                  </a:lnTo>
                  <a:lnTo>
                    <a:pt x="283558" y="173721"/>
                  </a:lnTo>
                  <a:lnTo>
                    <a:pt x="0" y="173721"/>
                  </a:lnTo>
                  <a:close/>
                </a:path>
              </a:pathLst>
            </a:custGeom>
            <a:solidFill>
              <a:srgbClr val="000000">
                <a:alpha val="0"/>
              </a:srgbClr>
            </a:solidFill>
            <a:ln w="38100" cap="sq">
              <a:solidFill>
                <a:srgbClr val="FF3131"/>
              </a:solidFill>
              <a:prstDash val="solid"/>
              <a:miter/>
            </a:ln>
          </p:spPr>
        </p:sp>
        <p:sp>
          <p:nvSpPr>
            <p:cNvPr name="TextBox 17" id="17"/>
            <p:cNvSpPr txBox="true"/>
            <p:nvPr/>
          </p:nvSpPr>
          <p:spPr>
            <a:xfrm>
              <a:off x="0" y="-76200"/>
              <a:ext cx="283558" cy="249921"/>
            </a:xfrm>
            <a:prstGeom prst="rect">
              <a:avLst/>
            </a:prstGeom>
          </p:spPr>
          <p:txBody>
            <a:bodyPr anchor="ctr" rtlCol="false" tIns="50800" lIns="50800" bIns="50800" rIns="50800"/>
            <a:lstStyle/>
            <a:p>
              <a:pPr algn="ctr">
                <a:lnSpc>
                  <a:spcPts val="3357"/>
                </a:lnSpc>
              </a:pPr>
            </a:p>
          </p:txBody>
        </p:sp>
      </p:grpSp>
      <p:sp>
        <p:nvSpPr>
          <p:cNvPr name="TextBox 18" id="18"/>
          <p:cNvSpPr txBox="true"/>
          <p:nvPr/>
        </p:nvSpPr>
        <p:spPr>
          <a:xfrm rot="0">
            <a:off x="6677249" y="3400207"/>
            <a:ext cx="16541020" cy="4858343"/>
          </a:xfrm>
          <a:prstGeom prst="rect">
            <a:avLst/>
          </a:prstGeom>
        </p:spPr>
        <p:txBody>
          <a:bodyPr anchor="t" rtlCol="false" tIns="0" lIns="0" bIns="0" rIns="0">
            <a:spAutoFit/>
          </a:bodyPr>
          <a:lstStyle/>
          <a:p>
            <a:pPr algn="l" marL="784793" indent="-392397" lvl="1">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 참여포인트, 소지포인트, 이벤트 당첨 포인트를 표시</a:t>
            </a:r>
          </a:p>
          <a:p>
            <a:pPr algn="l" marL="784793" indent="-392397" lvl="1">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 자신의 야채를 선택하는 라디오 버튼</a:t>
            </a:r>
          </a:p>
          <a:p>
            <a:pPr algn="l" marL="784793" indent="-392397" lvl="1">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 게임시작 버튼을 클릭시 선택한 야채로 게임시작</a:t>
            </a:r>
          </a:p>
          <a:p>
            <a:pPr algn="l">
              <a:lnSpc>
                <a:spcPts val="4361"/>
              </a:lnSpc>
            </a:pPr>
          </a:p>
          <a:p>
            <a:pPr algn="l">
              <a:lnSpc>
                <a:spcPts val="4361"/>
              </a:lnSpc>
            </a:pPr>
          </a:p>
          <a:p>
            <a:pPr algn="l">
              <a:lnSpc>
                <a:spcPts val="4361"/>
              </a:lnSpc>
            </a:pPr>
            <a:r>
              <a:rPr lang="en-US" sz="3634">
                <a:solidFill>
                  <a:srgbClr val="000000"/>
                </a:solidFill>
                <a:latin typeface="Source Han Sans KR Light"/>
                <a:ea typeface="Source Han Sans KR Light"/>
                <a:cs typeface="Source Han Sans KR Light"/>
                <a:sym typeface="Source Han Sans KR Light"/>
              </a:rPr>
              <a:t> </a:t>
            </a:r>
          </a:p>
          <a:p>
            <a:pPr algn="l">
              <a:lnSpc>
                <a:spcPts val="4361"/>
              </a:lnSpc>
            </a:pPr>
          </a:p>
          <a:p>
            <a:pPr algn="l">
              <a:lnSpc>
                <a:spcPts val="4361"/>
              </a:lnSpc>
            </a:pPr>
          </a:p>
          <a:p>
            <a:pPr algn="l">
              <a:lnSpc>
                <a:spcPts val="4361"/>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22673" y="1970715"/>
            <a:ext cx="6907447" cy="5299980"/>
          </a:xfrm>
          <a:custGeom>
            <a:avLst/>
            <a:gdLst/>
            <a:ahLst/>
            <a:cxnLst/>
            <a:rect r="r" b="b" t="t" l="l"/>
            <a:pathLst>
              <a:path h="5299980" w="6907447">
                <a:moveTo>
                  <a:pt x="0" y="0"/>
                </a:moveTo>
                <a:lnTo>
                  <a:pt x="6907447" y="0"/>
                </a:lnTo>
                <a:lnTo>
                  <a:pt x="6907447" y="5299980"/>
                </a:lnTo>
                <a:lnTo>
                  <a:pt x="0" y="5299980"/>
                </a:lnTo>
                <a:lnTo>
                  <a:pt x="0" y="0"/>
                </a:lnTo>
                <a:close/>
              </a:path>
            </a:pathLst>
          </a:custGeom>
          <a:blipFill>
            <a:blip r:embed="rId2"/>
            <a:stretch>
              <a:fillRect l="0" t="0" r="0" b="0"/>
            </a:stretch>
          </a:blipFill>
        </p:spPr>
      </p:sp>
      <p:sp>
        <p:nvSpPr>
          <p:cNvPr name="Freeform 4" id="4"/>
          <p:cNvSpPr/>
          <p:nvPr/>
        </p:nvSpPr>
        <p:spPr>
          <a:xfrm flipH="false" flipV="false" rot="0">
            <a:off x="9026726" y="2777743"/>
            <a:ext cx="7166258" cy="3685924"/>
          </a:xfrm>
          <a:custGeom>
            <a:avLst/>
            <a:gdLst/>
            <a:ahLst/>
            <a:cxnLst/>
            <a:rect r="r" b="b" t="t" l="l"/>
            <a:pathLst>
              <a:path h="3685924" w="7166258">
                <a:moveTo>
                  <a:pt x="0" y="0"/>
                </a:moveTo>
                <a:lnTo>
                  <a:pt x="7166258" y="0"/>
                </a:lnTo>
                <a:lnTo>
                  <a:pt x="7166258" y="3685924"/>
                </a:lnTo>
                <a:lnTo>
                  <a:pt x="0" y="3685924"/>
                </a:lnTo>
                <a:lnTo>
                  <a:pt x="0" y="0"/>
                </a:lnTo>
                <a:close/>
              </a:path>
            </a:pathLst>
          </a:custGeom>
          <a:blipFill>
            <a:blip r:embed="rId3"/>
            <a:stretch>
              <a:fillRect l="0" t="0" r="0" b="0"/>
            </a:stretch>
          </a:blipFill>
        </p:spPr>
      </p:sp>
      <p:sp>
        <p:nvSpPr>
          <p:cNvPr name="AutoShape 5" id="5"/>
          <p:cNvSpPr/>
          <p:nvPr/>
        </p:nvSpPr>
        <p:spPr>
          <a:xfrm>
            <a:off x="7630120" y="4620705"/>
            <a:ext cx="1396606" cy="0"/>
          </a:xfrm>
          <a:prstGeom prst="line">
            <a:avLst/>
          </a:prstGeom>
          <a:ln cap="flat" w="38100">
            <a:solidFill>
              <a:srgbClr val="000000"/>
            </a:solidFill>
            <a:prstDash val="solid"/>
            <a:headEnd type="none" len="sm" w="sm"/>
            <a:tailEnd type="arrow" len="sm" w="med"/>
          </a:ln>
        </p:spPr>
      </p:sp>
      <p:sp>
        <p:nvSpPr>
          <p:cNvPr name="Freeform 6" id="6"/>
          <p:cNvSpPr/>
          <p:nvPr/>
        </p:nvSpPr>
        <p:spPr>
          <a:xfrm flipH="false" flipV="false" rot="0">
            <a:off x="9026726" y="1496809"/>
            <a:ext cx="4417333" cy="1771700"/>
          </a:xfrm>
          <a:custGeom>
            <a:avLst/>
            <a:gdLst/>
            <a:ahLst/>
            <a:cxnLst/>
            <a:rect r="r" b="b" t="t" l="l"/>
            <a:pathLst>
              <a:path h="1771700" w="4417333">
                <a:moveTo>
                  <a:pt x="0" y="0"/>
                </a:moveTo>
                <a:lnTo>
                  <a:pt x="4417333" y="0"/>
                </a:lnTo>
                <a:lnTo>
                  <a:pt x="4417333" y="1771700"/>
                </a:lnTo>
                <a:lnTo>
                  <a:pt x="0" y="1771700"/>
                </a:lnTo>
                <a:lnTo>
                  <a:pt x="0" y="0"/>
                </a:lnTo>
                <a:close/>
              </a:path>
            </a:pathLst>
          </a:custGeom>
          <a:blipFill>
            <a:blip r:embed="rId4"/>
            <a:stretch>
              <a:fillRect l="0" t="0" r="0" b="0"/>
            </a:stretch>
          </a:blipFill>
        </p:spPr>
      </p:sp>
      <p:sp>
        <p:nvSpPr>
          <p:cNvPr name="TextBox 7" id="7"/>
          <p:cNvSpPr txBox="true"/>
          <p:nvPr/>
        </p:nvSpPr>
        <p:spPr>
          <a:xfrm rot="0">
            <a:off x="1496632" y="7771349"/>
            <a:ext cx="15874359" cy="2153983"/>
          </a:xfrm>
          <a:prstGeom prst="rect">
            <a:avLst/>
          </a:prstGeom>
        </p:spPr>
        <p:txBody>
          <a:bodyPr anchor="t" rtlCol="false" tIns="0" lIns="0" bIns="0" rIns="0">
            <a:spAutoFit/>
          </a:bodyPr>
          <a:lstStyle/>
          <a:p>
            <a:pPr algn="l">
              <a:lnSpc>
                <a:spcPts val="4351"/>
              </a:lnSpc>
            </a:pPr>
            <a:r>
              <a:rPr lang="en-US" sz="3626">
                <a:solidFill>
                  <a:srgbClr val="000000"/>
                </a:solidFill>
                <a:latin typeface="Source Han Sans KR Light"/>
                <a:ea typeface="Source Han Sans KR Light"/>
                <a:cs typeface="Source Han Sans KR Light"/>
                <a:sym typeface="Source Han Sans KR Light"/>
              </a:rPr>
              <a:t>모든 야채가 골인지점에 들어오면 순위를 표시하고 게임종료</a:t>
            </a:r>
          </a:p>
          <a:p>
            <a:pPr algn="l">
              <a:lnSpc>
                <a:spcPts val="4351"/>
              </a:lnSpc>
            </a:pPr>
          </a:p>
          <a:p>
            <a:pPr algn="l">
              <a:lnSpc>
                <a:spcPts val="4351"/>
              </a:lnSpc>
            </a:pPr>
            <a:r>
              <a:rPr lang="en-US" sz="3626">
                <a:solidFill>
                  <a:srgbClr val="000000"/>
                </a:solidFill>
                <a:latin typeface="Source Han Sans KR Light"/>
                <a:ea typeface="Source Han Sans KR Light"/>
                <a:cs typeface="Source Han Sans KR Light"/>
                <a:sym typeface="Source Han Sans KR Light"/>
              </a:rPr>
              <a:t>게임이 종료되면 등수와 증감된 유저의 포인트가 </a:t>
            </a:r>
          </a:p>
          <a:p>
            <a:pPr algn="l">
              <a:lnSpc>
                <a:spcPts val="4351"/>
              </a:lnSpc>
              <a:spcBef>
                <a:spcPct val="0"/>
              </a:spcBef>
            </a:pPr>
            <a:r>
              <a:rPr lang="en-US" sz="3626">
                <a:solidFill>
                  <a:srgbClr val="000000"/>
                </a:solidFill>
                <a:latin typeface="Source Han Sans KR Light"/>
                <a:ea typeface="Source Han Sans KR Light"/>
                <a:cs typeface="Source Han Sans KR Light"/>
                <a:sym typeface="Source Han Sans KR Light"/>
              </a:rPr>
              <a:t>표시되고 처음으로 되돌아가는 버튼을 출력</a:t>
            </a:r>
          </a:p>
        </p:txBody>
      </p:sp>
      <p:sp>
        <p:nvSpPr>
          <p:cNvPr name="TextBox 8" id="8"/>
          <p:cNvSpPr txBox="true"/>
          <p:nvPr/>
        </p:nvSpPr>
        <p:spPr>
          <a:xfrm rot="0">
            <a:off x="325535"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UI/기능 - 야채달리기</a:t>
            </a:r>
          </a:p>
        </p:txBody>
      </p:sp>
      <p:sp>
        <p:nvSpPr>
          <p:cNvPr name="TextBox 9" id="9"/>
          <p:cNvSpPr txBox="true"/>
          <p:nvPr/>
        </p:nvSpPr>
        <p:spPr>
          <a:xfrm rot="0">
            <a:off x="13891439" y="1794503"/>
            <a:ext cx="2301545"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순위권외(4~5)</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2027329" y="2014623"/>
            <a:ext cx="6125063" cy="5204866"/>
          </a:xfrm>
          <a:custGeom>
            <a:avLst/>
            <a:gdLst/>
            <a:ahLst/>
            <a:cxnLst/>
            <a:rect r="r" b="b" t="t" l="l"/>
            <a:pathLst>
              <a:path h="5204866" w="6125063">
                <a:moveTo>
                  <a:pt x="0" y="0"/>
                </a:moveTo>
                <a:lnTo>
                  <a:pt x="6125063" y="0"/>
                </a:lnTo>
                <a:lnTo>
                  <a:pt x="6125063" y="5204866"/>
                </a:lnTo>
                <a:lnTo>
                  <a:pt x="0" y="5204866"/>
                </a:lnTo>
                <a:lnTo>
                  <a:pt x="0" y="0"/>
                </a:lnTo>
                <a:close/>
              </a:path>
            </a:pathLst>
          </a:custGeom>
          <a:blipFill>
            <a:blip r:embed="rId2"/>
            <a:stretch>
              <a:fillRect l="0" t="0" r="0" b="0"/>
            </a:stretch>
          </a:blipFill>
        </p:spPr>
      </p:sp>
      <p:grpSp>
        <p:nvGrpSpPr>
          <p:cNvPr name="Group 4" id="4"/>
          <p:cNvGrpSpPr/>
          <p:nvPr/>
        </p:nvGrpSpPr>
        <p:grpSpPr>
          <a:xfrm rot="0">
            <a:off x="2554504" y="3106079"/>
            <a:ext cx="2939833" cy="1207594"/>
            <a:chOff x="0" y="0"/>
            <a:chExt cx="774277" cy="318050"/>
          </a:xfrm>
        </p:grpSpPr>
        <p:sp>
          <p:nvSpPr>
            <p:cNvPr name="Freeform 5" id="5"/>
            <p:cNvSpPr/>
            <p:nvPr/>
          </p:nvSpPr>
          <p:spPr>
            <a:xfrm flipH="false" flipV="false" rot="0">
              <a:off x="0" y="0"/>
              <a:ext cx="774277" cy="318050"/>
            </a:xfrm>
            <a:custGeom>
              <a:avLst/>
              <a:gdLst/>
              <a:ahLst/>
              <a:cxnLst/>
              <a:rect r="r" b="b" t="t" l="l"/>
              <a:pathLst>
                <a:path h="318050" w="774277">
                  <a:moveTo>
                    <a:pt x="0" y="0"/>
                  </a:moveTo>
                  <a:lnTo>
                    <a:pt x="774277" y="0"/>
                  </a:lnTo>
                  <a:lnTo>
                    <a:pt x="774277" y="318050"/>
                  </a:lnTo>
                  <a:lnTo>
                    <a:pt x="0" y="318050"/>
                  </a:lnTo>
                  <a:close/>
                </a:path>
              </a:pathLst>
            </a:custGeom>
            <a:solidFill>
              <a:srgbClr val="000000">
                <a:alpha val="0"/>
              </a:srgbClr>
            </a:solidFill>
            <a:ln w="38100" cap="sq">
              <a:solidFill>
                <a:srgbClr val="FF3131"/>
              </a:solidFill>
              <a:prstDash val="solid"/>
              <a:miter/>
            </a:ln>
          </p:spPr>
        </p:sp>
        <p:sp>
          <p:nvSpPr>
            <p:cNvPr name="TextBox 6" id="6"/>
            <p:cNvSpPr txBox="true"/>
            <p:nvPr/>
          </p:nvSpPr>
          <p:spPr>
            <a:xfrm>
              <a:off x="0" y="-76200"/>
              <a:ext cx="774277" cy="394250"/>
            </a:xfrm>
            <a:prstGeom prst="rect">
              <a:avLst/>
            </a:prstGeom>
          </p:spPr>
          <p:txBody>
            <a:bodyPr anchor="ctr" rtlCol="false" tIns="50800" lIns="50800" bIns="50800" rIns="50800"/>
            <a:lstStyle/>
            <a:p>
              <a:pPr algn="ctr">
                <a:lnSpc>
                  <a:spcPts val="3357"/>
                </a:lnSpc>
              </a:pPr>
            </a:p>
          </p:txBody>
        </p:sp>
      </p:grpSp>
      <p:grpSp>
        <p:nvGrpSpPr>
          <p:cNvPr name="Group 7" id="7"/>
          <p:cNvGrpSpPr/>
          <p:nvPr/>
        </p:nvGrpSpPr>
        <p:grpSpPr>
          <a:xfrm rot="0">
            <a:off x="5901371" y="4661406"/>
            <a:ext cx="1796863" cy="581310"/>
            <a:chOff x="0" y="0"/>
            <a:chExt cx="473248" cy="153102"/>
          </a:xfrm>
        </p:grpSpPr>
        <p:sp>
          <p:nvSpPr>
            <p:cNvPr name="Freeform 8" id="8"/>
            <p:cNvSpPr/>
            <p:nvPr/>
          </p:nvSpPr>
          <p:spPr>
            <a:xfrm flipH="false" flipV="false" rot="0">
              <a:off x="0" y="0"/>
              <a:ext cx="473248" cy="153102"/>
            </a:xfrm>
            <a:custGeom>
              <a:avLst/>
              <a:gdLst/>
              <a:ahLst/>
              <a:cxnLst/>
              <a:rect r="r" b="b" t="t" l="l"/>
              <a:pathLst>
                <a:path h="153102" w="473248">
                  <a:moveTo>
                    <a:pt x="0" y="0"/>
                  </a:moveTo>
                  <a:lnTo>
                    <a:pt x="473248" y="0"/>
                  </a:lnTo>
                  <a:lnTo>
                    <a:pt x="473248" y="153102"/>
                  </a:lnTo>
                  <a:lnTo>
                    <a:pt x="0" y="153102"/>
                  </a:lnTo>
                  <a:close/>
                </a:path>
              </a:pathLst>
            </a:custGeom>
            <a:solidFill>
              <a:srgbClr val="000000">
                <a:alpha val="0"/>
              </a:srgbClr>
            </a:solidFill>
            <a:ln w="38100" cap="sq">
              <a:solidFill>
                <a:srgbClr val="FF3131"/>
              </a:solidFill>
              <a:prstDash val="solid"/>
              <a:miter/>
            </a:ln>
          </p:spPr>
        </p:sp>
        <p:sp>
          <p:nvSpPr>
            <p:cNvPr name="TextBox 9" id="9"/>
            <p:cNvSpPr txBox="true"/>
            <p:nvPr/>
          </p:nvSpPr>
          <p:spPr>
            <a:xfrm>
              <a:off x="0" y="-76200"/>
              <a:ext cx="473248" cy="229302"/>
            </a:xfrm>
            <a:prstGeom prst="rect">
              <a:avLst/>
            </a:prstGeom>
          </p:spPr>
          <p:txBody>
            <a:bodyPr anchor="ctr" rtlCol="false" tIns="50800" lIns="50800" bIns="50800" rIns="50800"/>
            <a:lstStyle/>
            <a:p>
              <a:pPr algn="ctr">
                <a:lnSpc>
                  <a:spcPts val="3357"/>
                </a:lnSpc>
              </a:pPr>
            </a:p>
          </p:txBody>
        </p:sp>
      </p:grpSp>
      <p:sp>
        <p:nvSpPr>
          <p:cNvPr name="Freeform 10" id="10"/>
          <p:cNvSpPr/>
          <p:nvPr/>
        </p:nvSpPr>
        <p:spPr>
          <a:xfrm flipH="false" flipV="false" rot="0">
            <a:off x="9740197" y="2463748"/>
            <a:ext cx="7280104" cy="4623019"/>
          </a:xfrm>
          <a:custGeom>
            <a:avLst/>
            <a:gdLst/>
            <a:ahLst/>
            <a:cxnLst/>
            <a:rect r="r" b="b" t="t" l="l"/>
            <a:pathLst>
              <a:path h="4623019" w="7280104">
                <a:moveTo>
                  <a:pt x="0" y="0"/>
                </a:moveTo>
                <a:lnTo>
                  <a:pt x="7280104" y="0"/>
                </a:lnTo>
                <a:lnTo>
                  <a:pt x="7280104" y="4623019"/>
                </a:lnTo>
                <a:lnTo>
                  <a:pt x="0" y="4623019"/>
                </a:lnTo>
                <a:lnTo>
                  <a:pt x="0" y="0"/>
                </a:lnTo>
                <a:close/>
              </a:path>
            </a:pathLst>
          </a:custGeom>
          <a:blipFill>
            <a:blip r:embed="rId3"/>
            <a:stretch>
              <a:fillRect l="0" t="0" r="0" b="0"/>
            </a:stretch>
          </a:blipFill>
        </p:spPr>
      </p:sp>
      <p:sp>
        <p:nvSpPr>
          <p:cNvPr name="TextBox 11" id="11"/>
          <p:cNvSpPr txBox="true"/>
          <p:nvPr/>
        </p:nvSpPr>
        <p:spPr>
          <a:xfrm rot="0">
            <a:off x="732620"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부가기능 - 신고</a:t>
            </a:r>
          </a:p>
        </p:txBody>
      </p:sp>
      <p:sp>
        <p:nvSpPr>
          <p:cNvPr name="TextBox 12" id="12"/>
          <p:cNvSpPr txBox="true"/>
          <p:nvPr/>
        </p:nvSpPr>
        <p:spPr>
          <a:xfrm rot="0">
            <a:off x="1505529" y="8378715"/>
            <a:ext cx="15677325" cy="1534888"/>
          </a:xfrm>
          <a:prstGeom prst="rect">
            <a:avLst/>
          </a:prstGeom>
        </p:spPr>
        <p:txBody>
          <a:bodyPr anchor="t" rtlCol="false" tIns="0" lIns="0" bIns="0" rIns="0">
            <a:spAutoFit/>
          </a:bodyPr>
          <a:lstStyle/>
          <a:p>
            <a:pPr algn="l" marL="743815" indent="-371908" lvl="1">
              <a:lnSpc>
                <a:spcPts val="4134"/>
              </a:lnSpc>
              <a:buAutoNum type="arabicPeriod" startAt="1"/>
            </a:pPr>
            <a:r>
              <a:rPr lang="en-US" sz="3445">
                <a:solidFill>
                  <a:srgbClr val="000000"/>
                </a:solidFill>
                <a:latin typeface="Source Han Sans KR Light"/>
                <a:ea typeface="Source Han Sans KR Light"/>
                <a:cs typeface="Source Han Sans KR Light"/>
                <a:sym typeface="Source Han Sans KR Light"/>
              </a:rPr>
              <a:t> 신고항목은 4개이고 각항목은 라디오 버튼 그룹으로 처리</a:t>
            </a:r>
          </a:p>
          <a:p>
            <a:pPr algn="l" marL="743815" indent="-371908" lvl="1">
              <a:lnSpc>
                <a:spcPts val="4134"/>
              </a:lnSpc>
              <a:buAutoNum type="arabicPeriod" startAt="1"/>
            </a:pPr>
            <a:r>
              <a:rPr lang="en-US" sz="3445">
                <a:solidFill>
                  <a:srgbClr val="000000"/>
                </a:solidFill>
                <a:latin typeface="Source Han Sans KR Light"/>
                <a:ea typeface="Source Han Sans KR Light"/>
                <a:cs typeface="Source Han Sans KR Light"/>
                <a:sym typeface="Source Han Sans KR Light"/>
              </a:rPr>
              <a:t> 신고하기 버튼을 누르면 신고내용이 관리자페이지에 전송되고 알림메시지 표시</a:t>
            </a:r>
          </a:p>
          <a:p>
            <a:pPr algn="l">
              <a:lnSpc>
                <a:spcPts val="4134"/>
              </a:lnSpc>
              <a:spcBef>
                <a:spcPct val="0"/>
              </a:spcBef>
            </a:pPr>
            <a:r>
              <a:rPr lang="en-US" sz="3445">
                <a:solidFill>
                  <a:srgbClr val="000000"/>
                </a:solidFill>
                <a:latin typeface="Source Han Sans KR Light"/>
                <a:ea typeface="Source Han Sans KR Light"/>
                <a:cs typeface="Source Han Sans KR Light"/>
                <a:sym typeface="Source Han Sans KR Light"/>
              </a:rPr>
              <a:t> </a:t>
            </a:r>
          </a:p>
        </p:txBody>
      </p:sp>
      <p:sp>
        <p:nvSpPr>
          <p:cNvPr name="TextBox 13" id="13"/>
          <p:cNvSpPr txBox="true"/>
          <p:nvPr/>
        </p:nvSpPr>
        <p:spPr>
          <a:xfrm rot="0">
            <a:off x="1505529" y="3357451"/>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1</a:t>
            </a:r>
          </a:p>
        </p:txBody>
      </p:sp>
      <p:sp>
        <p:nvSpPr>
          <p:cNvPr name="TextBox 14" id="14"/>
          <p:cNvSpPr txBox="true"/>
          <p:nvPr/>
        </p:nvSpPr>
        <p:spPr>
          <a:xfrm rot="0">
            <a:off x="5494337" y="4756207"/>
            <a:ext cx="407034" cy="352425"/>
          </a:xfrm>
          <a:prstGeom prst="rect">
            <a:avLst/>
          </a:prstGeom>
        </p:spPr>
        <p:txBody>
          <a:bodyPr anchor="t" rtlCol="false" tIns="0" lIns="0" bIns="0" rIns="0">
            <a:spAutoFit/>
          </a:bodyPr>
          <a:lstStyle/>
          <a:p>
            <a:pPr algn="l">
              <a:lnSpc>
                <a:spcPts val="2847"/>
              </a:lnSpc>
              <a:spcBef>
                <a:spcPct val="0"/>
              </a:spcBef>
            </a:pPr>
            <a:r>
              <a:rPr lang="en-US" sz="2373">
                <a:solidFill>
                  <a:srgbClr val="000000"/>
                </a:solidFill>
                <a:latin typeface="Source Han Sans KR Bold"/>
                <a:ea typeface="Source Han Sans KR Bold"/>
                <a:cs typeface="Source Han Sans KR Bold"/>
                <a:sym typeface="Source Han Sans KR Bold"/>
              </a:rPr>
              <a:t>2</a:t>
            </a:r>
          </a:p>
        </p:txBody>
      </p:sp>
      <p:sp>
        <p:nvSpPr>
          <p:cNvPr name="AutoShape 15" id="15"/>
          <p:cNvSpPr/>
          <p:nvPr/>
        </p:nvSpPr>
        <p:spPr>
          <a:xfrm flipV="true">
            <a:off x="8152392" y="4775257"/>
            <a:ext cx="1587805" cy="0"/>
          </a:xfrm>
          <a:prstGeom prst="line">
            <a:avLst/>
          </a:prstGeom>
          <a:ln cap="flat" w="38100">
            <a:solidFill>
              <a:srgbClr val="000000"/>
            </a:solidFill>
            <a:prstDash val="solid"/>
            <a:headEnd type="none" len="sm" w="sm"/>
            <a:tailEnd type="arrow" len="sm" w="med"/>
          </a:ln>
        </p:spPr>
      </p:sp>
      <p:sp>
        <p:nvSpPr>
          <p:cNvPr name="TextBox 16" id="16"/>
          <p:cNvSpPr txBox="true"/>
          <p:nvPr/>
        </p:nvSpPr>
        <p:spPr>
          <a:xfrm rot="0">
            <a:off x="13105565" y="9543864"/>
            <a:ext cx="5808247" cy="490901"/>
          </a:xfrm>
          <a:prstGeom prst="rect">
            <a:avLst/>
          </a:prstGeom>
        </p:spPr>
        <p:txBody>
          <a:bodyPr anchor="t" rtlCol="false" tIns="0" lIns="0" bIns="0" rIns="0">
            <a:spAutoFit/>
          </a:bodyPr>
          <a:lstStyle/>
          <a:p>
            <a:pPr algn="l">
              <a:lnSpc>
                <a:spcPts val="3966"/>
              </a:lnSpc>
              <a:spcBef>
                <a:spcPct val="0"/>
              </a:spcBef>
            </a:pPr>
            <a:r>
              <a:rPr lang="en-US" sz="3305">
                <a:solidFill>
                  <a:srgbClr val="000000"/>
                </a:solidFill>
                <a:latin typeface="Source Han Sans KR Light"/>
                <a:ea typeface="Source Han Sans KR Light"/>
                <a:cs typeface="Source Han Sans KR Light"/>
                <a:sym typeface="Source Han Sans KR Light"/>
              </a:rPr>
              <a:t>로그인 상태일때만 이용가능</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AutoShape 3" id="3"/>
          <p:cNvSpPr/>
          <p:nvPr/>
        </p:nvSpPr>
        <p:spPr>
          <a:xfrm flipV="true">
            <a:off x="8116500" y="4570770"/>
            <a:ext cx="1587805" cy="0"/>
          </a:xfrm>
          <a:prstGeom prst="line">
            <a:avLst/>
          </a:prstGeom>
          <a:ln cap="flat" w="38100">
            <a:solidFill>
              <a:srgbClr val="000000"/>
            </a:solidFill>
            <a:prstDash val="solid"/>
            <a:headEnd type="none" len="sm" w="sm"/>
            <a:tailEnd type="arrow" len="sm" w="med"/>
          </a:ln>
        </p:spPr>
      </p:sp>
      <p:sp>
        <p:nvSpPr>
          <p:cNvPr name="Freeform 4" id="4"/>
          <p:cNvSpPr/>
          <p:nvPr/>
        </p:nvSpPr>
        <p:spPr>
          <a:xfrm flipH="false" flipV="false" rot="0">
            <a:off x="732620" y="1677285"/>
            <a:ext cx="9483655" cy="7790145"/>
          </a:xfrm>
          <a:custGeom>
            <a:avLst/>
            <a:gdLst/>
            <a:ahLst/>
            <a:cxnLst/>
            <a:rect r="r" b="b" t="t" l="l"/>
            <a:pathLst>
              <a:path h="7790145" w="9483655">
                <a:moveTo>
                  <a:pt x="0" y="0"/>
                </a:moveTo>
                <a:lnTo>
                  <a:pt x="9483655" y="0"/>
                </a:lnTo>
                <a:lnTo>
                  <a:pt x="9483655" y="7790146"/>
                </a:lnTo>
                <a:lnTo>
                  <a:pt x="0" y="7790146"/>
                </a:lnTo>
                <a:lnTo>
                  <a:pt x="0" y="0"/>
                </a:lnTo>
                <a:close/>
              </a:path>
            </a:pathLst>
          </a:custGeom>
          <a:blipFill>
            <a:blip r:embed="rId2"/>
            <a:stretch>
              <a:fillRect l="0" t="0" r="0" b="0"/>
            </a:stretch>
          </a:blipFill>
        </p:spPr>
      </p:sp>
      <p:sp>
        <p:nvSpPr>
          <p:cNvPr name="TextBox 5" id="5"/>
          <p:cNvSpPr txBox="true"/>
          <p:nvPr/>
        </p:nvSpPr>
        <p:spPr>
          <a:xfrm rot="0">
            <a:off x="732620" y="772420"/>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부가기능 - 추천</a:t>
            </a:r>
          </a:p>
        </p:txBody>
      </p:sp>
      <p:sp>
        <p:nvSpPr>
          <p:cNvPr name="TextBox 6" id="6"/>
          <p:cNvSpPr txBox="true"/>
          <p:nvPr/>
        </p:nvSpPr>
        <p:spPr>
          <a:xfrm rot="0">
            <a:off x="8638114" y="4024229"/>
            <a:ext cx="9394413" cy="2190331"/>
          </a:xfrm>
          <a:prstGeom prst="rect">
            <a:avLst/>
          </a:prstGeom>
        </p:spPr>
        <p:txBody>
          <a:bodyPr anchor="t" rtlCol="false" tIns="0" lIns="0" bIns="0" rIns="0">
            <a:spAutoFit/>
          </a:bodyPr>
          <a:lstStyle/>
          <a:p>
            <a:pPr algn="l">
              <a:lnSpc>
                <a:spcPts val="2949"/>
              </a:lnSpc>
            </a:pPr>
            <a:r>
              <a:rPr lang="en-US" sz="2458">
                <a:solidFill>
                  <a:srgbClr val="000000"/>
                </a:solidFill>
                <a:latin typeface="Source Han Sans KR Light"/>
                <a:ea typeface="Source Han Sans KR Light"/>
                <a:cs typeface="Source Han Sans KR Light"/>
                <a:sym typeface="Source Han Sans KR Light"/>
              </a:rPr>
              <a:t>추천하지 않은 상태에서는 흰색, 만약에 그유저가 추천을 했다면 빨간색으로 표시, 추천한 상태에서 다시 누르면 추천을 해제하고 추천수를 줄임 </a:t>
            </a:r>
          </a:p>
          <a:p>
            <a:pPr algn="l">
              <a:lnSpc>
                <a:spcPts val="2949"/>
              </a:lnSpc>
            </a:pPr>
          </a:p>
          <a:p>
            <a:pPr algn="l">
              <a:lnSpc>
                <a:spcPts val="2949"/>
              </a:lnSpc>
            </a:pPr>
            <a:r>
              <a:rPr lang="en-US" sz="2458">
                <a:solidFill>
                  <a:srgbClr val="000000"/>
                </a:solidFill>
                <a:latin typeface="Source Han Sans KR Light"/>
                <a:ea typeface="Source Han Sans KR Light"/>
                <a:cs typeface="Source Han Sans KR Light"/>
                <a:sym typeface="Source Han Sans KR Light"/>
              </a:rPr>
              <a:t>타유저의 하트는 흰색으로 표시되고 로그인을 하지않고 추천을 눌렀을때 로그인을 요구</a:t>
            </a:r>
          </a:p>
          <a:p>
            <a:pPr algn="l">
              <a:lnSpc>
                <a:spcPts val="294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10"/>
            <a:ext cx="18288000" cy="4351098"/>
          </a:xfrm>
          <a:custGeom>
            <a:avLst/>
            <a:gdLst/>
            <a:ahLst/>
            <a:cxnLst/>
            <a:rect r="r" b="b" t="t" l="l"/>
            <a:pathLst>
              <a:path h="4351098" w="18288000">
                <a:moveTo>
                  <a:pt x="0" y="0"/>
                </a:moveTo>
                <a:lnTo>
                  <a:pt x="18288000" y="0"/>
                </a:lnTo>
                <a:lnTo>
                  <a:pt x="18288000" y="4351098"/>
                </a:lnTo>
                <a:lnTo>
                  <a:pt x="0" y="4351098"/>
                </a:lnTo>
                <a:lnTo>
                  <a:pt x="0" y="0"/>
                </a:lnTo>
                <a:close/>
              </a:path>
            </a:pathLst>
          </a:custGeom>
          <a:blipFill>
            <a:blip r:embed="rId2"/>
            <a:stretch>
              <a:fillRect l="0" t="-180030" r="0" b="0"/>
            </a:stretch>
          </a:blipFill>
          <a:ln cap="sq">
            <a:noFill/>
            <a:prstDash val="solid"/>
            <a:miter/>
          </a:ln>
        </p:spPr>
      </p:sp>
      <p:sp>
        <p:nvSpPr>
          <p:cNvPr name="Freeform 3" id="3"/>
          <p:cNvSpPr/>
          <p:nvPr/>
        </p:nvSpPr>
        <p:spPr>
          <a:xfrm flipH="false" flipV="false" rot="0">
            <a:off x="16030487" y="8768909"/>
            <a:ext cx="483838" cy="487382"/>
          </a:xfrm>
          <a:custGeom>
            <a:avLst/>
            <a:gdLst/>
            <a:ahLst/>
            <a:cxnLst/>
            <a:rect r="r" b="b" t="t" l="l"/>
            <a:pathLst>
              <a:path h="487382" w="483838">
                <a:moveTo>
                  <a:pt x="0" y="0"/>
                </a:moveTo>
                <a:lnTo>
                  <a:pt x="483838" y="0"/>
                </a:lnTo>
                <a:lnTo>
                  <a:pt x="483838" y="487383"/>
                </a:lnTo>
                <a:lnTo>
                  <a:pt x="0" y="4873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716877" y="8776205"/>
            <a:ext cx="1242680" cy="425166"/>
          </a:xfrm>
          <a:prstGeom prst="rect">
            <a:avLst/>
          </a:prstGeom>
        </p:spPr>
        <p:txBody>
          <a:bodyPr anchor="t" rtlCol="false" tIns="0" lIns="0" bIns="0" rIns="0">
            <a:spAutoFit/>
          </a:bodyPr>
          <a:lstStyle/>
          <a:p>
            <a:pPr algn="just">
              <a:lnSpc>
                <a:spcPts val="3542"/>
              </a:lnSpc>
            </a:pPr>
            <a:r>
              <a:rPr lang="en-US" sz="2530" spc="-43">
                <a:solidFill>
                  <a:srgbClr val="FFFFFF"/>
                </a:solidFill>
                <a:latin typeface="Source Han Sans KR Bold"/>
                <a:ea typeface="Source Han Sans KR Bold"/>
                <a:cs typeface="Source Han Sans KR Bold"/>
                <a:sym typeface="Source Han Sans KR Bold"/>
              </a:rPr>
              <a:t>Logo</a:t>
            </a:r>
          </a:p>
        </p:txBody>
      </p:sp>
      <p:sp>
        <p:nvSpPr>
          <p:cNvPr name="TextBox 5" id="5"/>
          <p:cNvSpPr txBox="true"/>
          <p:nvPr/>
        </p:nvSpPr>
        <p:spPr>
          <a:xfrm rot="0">
            <a:off x="7956928" y="6742688"/>
            <a:ext cx="1473993" cy="329984"/>
          </a:xfrm>
          <a:prstGeom prst="rect">
            <a:avLst/>
          </a:prstGeom>
        </p:spPr>
        <p:txBody>
          <a:bodyPr anchor="t" rtlCol="false" tIns="0" lIns="0" bIns="0" rIns="0">
            <a:spAutoFit/>
          </a:bodyPr>
          <a:lstStyle/>
          <a:p>
            <a:pPr algn="l" marL="0" indent="0" lvl="0">
              <a:lnSpc>
                <a:spcPts val="2757"/>
              </a:lnSpc>
              <a:spcBef>
                <a:spcPct val="0"/>
              </a:spcBef>
            </a:pPr>
            <a:r>
              <a:rPr lang="en-US" sz="1969" spc="-70">
                <a:solidFill>
                  <a:srgbClr val="000000"/>
                </a:solidFill>
                <a:latin typeface="Source Han Sans KR Bold"/>
                <a:ea typeface="Source Han Sans KR Bold"/>
                <a:cs typeface="Source Han Sans KR Bold"/>
                <a:sym typeface="Source Han Sans KR Bold"/>
              </a:rPr>
              <a:t>동영상</a:t>
            </a:r>
          </a:p>
        </p:txBody>
      </p:sp>
      <p:sp>
        <p:nvSpPr>
          <p:cNvPr name="TextBox 6" id="6"/>
          <p:cNvSpPr txBox="true"/>
          <p:nvPr/>
        </p:nvSpPr>
        <p:spPr>
          <a:xfrm rot="0">
            <a:off x="5916826" y="6742688"/>
            <a:ext cx="884498" cy="329984"/>
          </a:xfrm>
          <a:prstGeom prst="rect">
            <a:avLst/>
          </a:prstGeom>
        </p:spPr>
        <p:txBody>
          <a:bodyPr anchor="t" rtlCol="false" tIns="0" lIns="0" bIns="0" rIns="0">
            <a:spAutoFit/>
          </a:bodyPr>
          <a:lstStyle/>
          <a:p>
            <a:pPr algn="l" marL="0" indent="0" lvl="0">
              <a:lnSpc>
                <a:spcPts val="2757"/>
              </a:lnSpc>
              <a:spcBef>
                <a:spcPct val="0"/>
              </a:spcBef>
            </a:pPr>
            <a:r>
              <a:rPr lang="en-US" sz="1969" spc="-70">
                <a:solidFill>
                  <a:srgbClr val="000000"/>
                </a:solidFill>
                <a:latin typeface="Source Han Sans KR Bold"/>
                <a:ea typeface="Source Han Sans KR Bold"/>
                <a:cs typeface="Source Han Sans KR Bold"/>
                <a:sym typeface="Source Han Sans KR Bold"/>
              </a:rPr>
              <a:t>개발후기</a:t>
            </a:r>
          </a:p>
        </p:txBody>
      </p:sp>
      <p:sp>
        <p:nvSpPr>
          <p:cNvPr name="TextBox 7" id="7"/>
          <p:cNvSpPr txBox="true"/>
          <p:nvPr/>
        </p:nvSpPr>
        <p:spPr>
          <a:xfrm rot="0">
            <a:off x="10595517" y="6742688"/>
            <a:ext cx="2369187" cy="336736"/>
          </a:xfrm>
          <a:prstGeom prst="rect">
            <a:avLst/>
          </a:prstGeom>
        </p:spPr>
        <p:txBody>
          <a:bodyPr anchor="t" rtlCol="false" tIns="0" lIns="0" bIns="0" rIns="0">
            <a:spAutoFit/>
          </a:bodyPr>
          <a:lstStyle/>
          <a:p>
            <a:pPr algn="l" marL="0" indent="0" lvl="0">
              <a:lnSpc>
                <a:spcPts val="2757"/>
              </a:lnSpc>
              <a:spcBef>
                <a:spcPct val="0"/>
              </a:spcBef>
            </a:pPr>
            <a:r>
              <a:rPr lang="en-US" sz="1969" spc="-70">
                <a:solidFill>
                  <a:srgbClr val="000000"/>
                </a:solidFill>
                <a:latin typeface="Source Han Sans KR Bold"/>
                <a:ea typeface="Source Han Sans KR Bold"/>
                <a:cs typeface="Source Han Sans KR Bold"/>
                <a:sym typeface="Source Han Sans KR Bold"/>
              </a:rPr>
              <a:t>Q&amp;A</a:t>
            </a:r>
          </a:p>
        </p:txBody>
      </p:sp>
      <p:grpSp>
        <p:nvGrpSpPr>
          <p:cNvPr name="Group 8" id="8"/>
          <p:cNvGrpSpPr/>
          <p:nvPr/>
        </p:nvGrpSpPr>
        <p:grpSpPr>
          <a:xfrm rot="0">
            <a:off x="16128839" y="9115564"/>
            <a:ext cx="1929070" cy="487382"/>
            <a:chOff x="0" y="0"/>
            <a:chExt cx="2572094" cy="649843"/>
          </a:xfrm>
        </p:grpSpPr>
        <p:sp>
          <p:nvSpPr>
            <p:cNvPr name="Freeform 9" id="9"/>
            <p:cNvSpPr/>
            <p:nvPr/>
          </p:nvSpPr>
          <p:spPr>
            <a:xfrm flipH="false" flipV="false" rot="0">
              <a:off x="0" y="0"/>
              <a:ext cx="645117" cy="649843"/>
            </a:xfrm>
            <a:custGeom>
              <a:avLst/>
              <a:gdLst/>
              <a:ahLst/>
              <a:cxnLst/>
              <a:rect r="r" b="b" t="t" l="l"/>
              <a:pathLst>
                <a:path h="649843" w="645117">
                  <a:moveTo>
                    <a:pt x="0" y="0"/>
                  </a:moveTo>
                  <a:lnTo>
                    <a:pt x="645117" y="0"/>
                  </a:lnTo>
                  <a:lnTo>
                    <a:pt x="645117" y="649843"/>
                  </a:lnTo>
                  <a:lnTo>
                    <a:pt x="0" y="649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15187" y="25602"/>
              <a:ext cx="1656907" cy="551014"/>
            </a:xfrm>
            <a:prstGeom prst="rect">
              <a:avLst/>
            </a:prstGeom>
          </p:spPr>
          <p:txBody>
            <a:bodyPr anchor="t" rtlCol="false" tIns="0" lIns="0" bIns="0" rIns="0">
              <a:spAutoFit/>
            </a:bodyPr>
            <a:lstStyle/>
            <a:p>
              <a:pPr algn="just">
                <a:lnSpc>
                  <a:spcPts val="3542"/>
                </a:lnSpc>
              </a:pPr>
              <a:r>
                <a:rPr lang="en-US" sz="2530" spc="-43">
                  <a:solidFill>
                    <a:srgbClr val="000001"/>
                  </a:solidFill>
                  <a:latin typeface="Source Han Sans KR Bold"/>
                  <a:ea typeface="Source Han Sans KR Bold"/>
                  <a:cs typeface="Source Han Sans KR Bold"/>
                  <a:sym typeface="Source Han Sans KR Bold"/>
                </a:rPr>
                <a:t>Logo</a:t>
              </a:r>
            </a:p>
          </p:txBody>
        </p:sp>
      </p:grpSp>
      <p:sp>
        <p:nvSpPr>
          <p:cNvPr name="AutoShape 11" id="11"/>
          <p:cNvSpPr/>
          <p:nvPr/>
        </p:nvSpPr>
        <p:spPr>
          <a:xfrm>
            <a:off x="7410041" y="6320010"/>
            <a:ext cx="0" cy="759414"/>
          </a:xfrm>
          <a:prstGeom prst="line">
            <a:avLst/>
          </a:prstGeom>
          <a:ln cap="flat" w="9525">
            <a:solidFill>
              <a:srgbClr val="DFDFDF"/>
            </a:solidFill>
            <a:prstDash val="solid"/>
            <a:headEnd type="none" len="sm" w="sm"/>
            <a:tailEnd type="none" len="sm" w="sm"/>
          </a:ln>
        </p:spPr>
      </p:sp>
      <p:sp>
        <p:nvSpPr>
          <p:cNvPr name="AutoShape 12" id="12"/>
          <p:cNvSpPr/>
          <p:nvPr/>
        </p:nvSpPr>
        <p:spPr>
          <a:xfrm>
            <a:off x="10045284" y="6320010"/>
            <a:ext cx="0" cy="759414"/>
          </a:xfrm>
          <a:prstGeom prst="line">
            <a:avLst/>
          </a:prstGeom>
          <a:ln cap="flat" w="9525">
            <a:solidFill>
              <a:srgbClr val="DFDFDF"/>
            </a:solidFill>
            <a:prstDash val="solid"/>
            <a:headEnd type="none" len="sm" w="sm"/>
            <a:tailEnd type="none" len="sm" w="sm"/>
          </a:ln>
        </p:spPr>
      </p:sp>
      <p:sp>
        <p:nvSpPr>
          <p:cNvPr name="AutoShape 13" id="13"/>
          <p:cNvSpPr/>
          <p:nvPr/>
        </p:nvSpPr>
        <p:spPr>
          <a:xfrm>
            <a:off x="12178560" y="6320010"/>
            <a:ext cx="0" cy="759414"/>
          </a:xfrm>
          <a:prstGeom prst="line">
            <a:avLst/>
          </a:prstGeom>
          <a:ln cap="flat" w="9525">
            <a:solidFill>
              <a:srgbClr val="DFDFDF"/>
            </a:solidFill>
            <a:prstDash val="solid"/>
            <a:headEnd type="none" len="sm" w="sm"/>
            <a:tailEnd type="none" len="sm" w="sm"/>
          </a:ln>
        </p:spPr>
      </p:sp>
      <p:sp>
        <p:nvSpPr>
          <p:cNvPr name="TextBox 14" id="14"/>
          <p:cNvSpPr txBox="true"/>
          <p:nvPr/>
        </p:nvSpPr>
        <p:spPr>
          <a:xfrm rot="0">
            <a:off x="1183715" y="6035503"/>
            <a:ext cx="4190186" cy="1260486"/>
          </a:xfrm>
          <a:prstGeom prst="rect">
            <a:avLst/>
          </a:prstGeom>
        </p:spPr>
        <p:txBody>
          <a:bodyPr anchor="t" rtlCol="false" tIns="0" lIns="0" bIns="0" rIns="0">
            <a:spAutoFit/>
          </a:bodyPr>
          <a:lstStyle/>
          <a:p>
            <a:pPr algn="l">
              <a:lnSpc>
                <a:spcPts val="9674"/>
              </a:lnSpc>
            </a:pPr>
            <a:r>
              <a:rPr lang="en-US" sz="9214" spc="-617">
                <a:solidFill>
                  <a:srgbClr val="000000"/>
                </a:solidFill>
                <a:latin typeface="Source Han Sans KR Bold"/>
                <a:ea typeface="Source Han Sans KR Bold"/>
                <a:cs typeface="Source Han Sans KR Bold"/>
                <a:sym typeface="Source Han Sans KR Bold"/>
              </a:rPr>
              <a:t>개발후기</a:t>
            </a:r>
          </a:p>
        </p:txBody>
      </p:sp>
      <p:sp>
        <p:nvSpPr>
          <p:cNvPr name="TextBox 15" id="15"/>
          <p:cNvSpPr txBox="true"/>
          <p:nvPr/>
        </p:nvSpPr>
        <p:spPr>
          <a:xfrm rot="0">
            <a:off x="1299068" y="5101802"/>
            <a:ext cx="1267504" cy="519203"/>
          </a:xfrm>
          <a:prstGeom prst="rect">
            <a:avLst/>
          </a:prstGeom>
        </p:spPr>
        <p:txBody>
          <a:bodyPr anchor="t" rtlCol="false" tIns="0" lIns="0" bIns="0" rIns="0">
            <a:spAutoFit/>
          </a:bodyPr>
          <a:lstStyle/>
          <a:p>
            <a:pPr algn="l" marL="0" indent="0" lvl="0">
              <a:lnSpc>
                <a:spcPts val="3935"/>
              </a:lnSpc>
              <a:spcBef>
                <a:spcPct val="0"/>
              </a:spcBef>
            </a:pPr>
            <a:r>
              <a:rPr lang="en-US" sz="2811">
                <a:solidFill>
                  <a:srgbClr val="000000"/>
                </a:solidFill>
                <a:latin typeface="Telegraf"/>
                <a:ea typeface="Telegraf"/>
                <a:cs typeface="Telegraf"/>
                <a:sym typeface="Telegraf"/>
              </a:rPr>
              <a:t>Part 3</a:t>
            </a:r>
          </a:p>
        </p:txBody>
      </p:sp>
      <p:sp>
        <p:nvSpPr>
          <p:cNvPr name="TextBox 16" id="16"/>
          <p:cNvSpPr txBox="true"/>
          <p:nvPr/>
        </p:nvSpPr>
        <p:spPr>
          <a:xfrm rot="0">
            <a:off x="7956928" y="6253335"/>
            <a:ext cx="874928" cy="385130"/>
          </a:xfrm>
          <a:prstGeom prst="rect">
            <a:avLst/>
          </a:prstGeom>
        </p:spPr>
        <p:txBody>
          <a:bodyPr anchor="t" rtlCol="false" tIns="0" lIns="0" bIns="0" rIns="0">
            <a:spAutoFit/>
          </a:bodyPr>
          <a:lstStyle/>
          <a:p>
            <a:pPr algn="l" marL="0" indent="0" lvl="0">
              <a:lnSpc>
                <a:spcPts val="2956"/>
              </a:lnSpc>
              <a:spcBef>
                <a:spcPct val="0"/>
              </a:spcBef>
            </a:pPr>
            <a:r>
              <a:rPr lang="en-US" sz="2111">
                <a:solidFill>
                  <a:srgbClr val="000000"/>
                </a:solidFill>
                <a:latin typeface="Telegraf"/>
                <a:ea typeface="Telegraf"/>
                <a:cs typeface="Telegraf"/>
                <a:sym typeface="Telegraf"/>
              </a:rPr>
              <a:t>3-2</a:t>
            </a:r>
          </a:p>
        </p:txBody>
      </p:sp>
      <p:sp>
        <p:nvSpPr>
          <p:cNvPr name="TextBox 17" id="17"/>
          <p:cNvSpPr txBox="true"/>
          <p:nvPr/>
        </p:nvSpPr>
        <p:spPr>
          <a:xfrm rot="0">
            <a:off x="5916826" y="6253335"/>
            <a:ext cx="874928" cy="385130"/>
          </a:xfrm>
          <a:prstGeom prst="rect">
            <a:avLst/>
          </a:prstGeom>
        </p:spPr>
        <p:txBody>
          <a:bodyPr anchor="t" rtlCol="false" tIns="0" lIns="0" bIns="0" rIns="0">
            <a:spAutoFit/>
          </a:bodyPr>
          <a:lstStyle/>
          <a:p>
            <a:pPr algn="l" marL="0" indent="0" lvl="0">
              <a:lnSpc>
                <a:spcPts val="2956"/>
              </a:lnSpc>
              <a:spcBef>
                <a:spcPct val="0"/>
              </a:spcBef>
            </a:pPr>
            <a:r>
              <a:rPr lang="en-US" sz="2111">
                <a:solidFill>
                  <a:srgbClr val="000000"/>
                </a:solidFill>
                <a:latin typeface="Telegraf"/>
                <a:ea typeface="Telegraf"/>
                <a:cs typeface="Telegraf"/>
                <a:sym typeface="Telegraf"/>
              </a:rPr>
              <a:t>3-1</a:t>
            </a:r>
          </a:p>
        </p:txBody>
      </p:sp>
      <p:sp>
        <p:nvSpPr>
          <p:cNvPr name="TextBox 18" id="18"/>
          <p:cNvSpPr txBox="true"/>
          <p:nvPr/>
        </p:nvSpPr>
        <p:spPr>
          <a:xfrm rot="0">
            <a:off x="10595517" y="6253335"/>
            <a:ext cx="873479" cy="385130"/>
          </a:xfrm>
          <a:prstGeom prst="rect">
            <a:avLst/>
          </a:prstGeom>
        </p:spPr>
        <p:txBody>
          <a:bodyPr anchor="t" rtlCol="false" tIns="0" lIns="0" bIns="0" rIns="0">
            <a:spAutoFit/>
          </a:bodyPr>
          <a:lstStyle/>
          <a:p>
            <a:pPr algn="l" marL="0" indent="0" lvl="0">
              <a:lnSpc>
                <a:spcPts val="2956"/>
              </a:lnSpc>
              <a:spcBef>
                <a:spcPct val="0"/>
              </a:spcBef>
            </a:pPr>
            <a:r>
              <a:rPr lang="en-US" sz="2111">
                <a:solidFill>
                  <a:srgbClr val="000000"/>
                </a:solidFill>
                <a:latin typeface="Telegraf"/>
                <a:ea typeface="Telegraf"/>
                <a:cs typeface="Telegraf"/>
                <a:sym typeface="Telegraf"/>
              </a:rPr>
              <a:t>3-3</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1912563" y="726843"/>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개발후기</a:t>
            </a:r>
          </a:p>
        </p:txBody>
      </p:sp>
      <p:sp>
        <p:nvSpPr>
          <p:cNvPr name="TextBox 4" id="4"/>
          <p:cNvSpPr txBox="true"/>
          <p:nvPr/>
        </p:nvSpPr>
        <p:spPr>
          <a:xfrm rot="0">
            <a:off x="1693665" y="1703313"/>
            <a:ext cx="15565635" cy="8137272"/>
          </a:xfrm>
          <a:prstGeom prst="rect">
            <a:avLst/>
          </a:prstGeom>
        </p:spPr>
        <p:txBody>
          <a:bodyPr anchor="t" rtlCol="false" tIns="0" lIns="0" bIns="0" rIns="0">
            <a:spAutoFit/>
          </a:bodyPr>
          <a:lstStyle/>
          <a:p>
            <a:pPr algn="l">
              <a:lnSpc>
                <a:spcPts val="4104"/>
              </a:lnSpc>
            </a:pPr>
            <a:r>
              <a:rPr lang="en-US" sz="3420">
                <a:solidFill>
                  <a:srgbClr val="000000"/>
                </a:solidFill>
                <a:latin typeface="Source Han Sans KR Light"/>
                <a:ea typeface="Source Han Sans KR Light"/>
                <a:cs typeface="Source Han Sans KR Light"/>
                <a:sym typeface="Source Han Sans KR Light"/>
              </a:rPr>
              <a:t>후기 - 이번 팀 프로젝트를 끝마치면서 웹 사이트 개발이 상당히 손이 많이가고, 프로그래밍 뿐만 아니라 기획, 디자인까지 여러분야에 조화가 잘 이루어져야 좋은 사이트를 만들 수 있다는 것을 깨달았습니다. 커뮤니티를 처음에 맡겠다고 했을때 무슨 기능을 넣어야 남들과는 조금이나마 차별화된, 그러면서도 커뮤니티 페이지라는 정체성에 반하지 않을까? 그부분을 많이 고민했습니다. 최종적으로 선정된 내용이 포인트로 놀 수 있는 이벤트 게임과, 유저끼리 실시간 대화가 가능한 채팅이었습니다. 특히 게임은 자바 swing프로젝트 당시 만든 게임에 아쉬운 부분이 남아 단순히 게임만 하는 것이 아닌 포인트를 얻거나, 랭킹을 겨루면서 놀 수 있는 세세한 부분까지 구현했습니다. 프로젝트를 진행하면서 스프링프레임워크를 다루는 실력뿐만 아니라, JAVA와 DOM이 통신하는 원리, 비동기 통신방식, css같은 프론트엔드 부분에 공부도 많이 되었고 실력도 많이 상승된것을 느꼈습니다. </a:t>
            </a:r>
          </a:p>
          <a:p>
            <a:pPr algn="l">
              <a:lnSpc>
                <a:spcPts val="4104"/>
              </a:lnSpc>
            </a:pPr>
          </a:p>
          <a:p>
            <a:pPr algn="l">
              <a:lnSpc>
                <a:spcPts val="4104"/>
              </a:lnSpc>
            </a:pPr>
          </a:p>
          <a:p>
            <a:pPr algn="l">
              <a:lnSpc>
                <a:spcPts val="4104"/>
              </a:lnSpc>
              <a:spcBef>
                <a:spcPct val="0"/>
              </a:spcBef>
            </a:pPr>
            <a:r>
              <a:rPr lang="en-US" sz="3420">
                <a:solidFill>
                  <a:srgbClr val="000000"/>
                </a:solidFill>
                <a:latin typeface="Source Han Sans KR Light"/>
                <a:ea typeface="Source Han Sans KR Light"/>
                <a:cs typeface="Source Han Sans KR Light"/>
                <a:sym typeface="Source Han Sans KR Light"/>
              </a:rPr>
              <a:t>아쉬웠던점 - 원례는 채팅/이벤트 게임 이외에도 포인트로 구입할 수 있는 커뮤니터 ‘전용 이모티콘 기능’도 구현하고싶었습니다. 하지만 프로젝트 시간이 길지 않았고 팀 코드 통합, 기타 자료 작성에도 시간이 들었기 때문에 이 부분이 아쉬운점입니다.</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403381" y="822719"/>
            <a:ext cx="3659350" cy="455492"/>
          </a:xfrm>
          <a:prstGeom prst="rect">
            <a:avLst/>
          </a:prstGeom>
        </p:spPr>
        <p:txBody>
          <a:bodyPr anchor="t" rtlCol="false" tIns="0" lIns="0" bIns="0" rIns="0">
            <a:spAutoFit/>
          </a:bodyPr>
          <a:lstStyle/>
          <a:p>
            <a:pPr algn="l">
              <a:lnSpc>
                <a:spcPts val="3769"/>
              </a:lnSpc>
            </a:pPr>
            <a:r>
              <a:rPr lang="en-US" sz="2692" spc="-172">
                <a:solidFill>
                  <a:srgbClr val="000000"/>
                </a:solidFill>
                <a:latin typeface="Source Han Sans KR"/>
                <a:ea typeface="Source Han Sans KR"/>
                <a:cs typeface="Source Han Sans KR"/>
                <a:sym typeface="Source Han Sans KR"/>
              </a:rPr>
              <a:t>진행도중 고민했던 부분</a:t>
            </a:r>
          </a:p>
        </p:txBody>
      </p:sp>
      <p:sp>
        <p:nvSpPr>
          <p:cNvPr name="TextBox 4" id="4"/>
          <p:cNvSpPr txBox="true"/>
          <p:nvPr/>
        </p:nvSpPr>
        <p:spPr>
          <a:xfrm rot="0">
            <a:off x="1693665" y="1563961"/>
            <a:ext cx="15565635" cy="7629288"/>
          </a:xfrm>
          <a:prstGeom prst="rect">
            <a:avLst/>
          </a:prstGeom>
        </p:spPr>
        <p:txBody>
          <a:bodyPr anchor="t" rtlCol="false" tIns="0" lIns="0" bIns="0" rIns="0">
            <a:spAutoFit/>
          </a:bodyPr>
          <a:lstStyle/>
          <a:p>
            <a:pPr algn="l">
              <a:lnSpc>
                <a:spcPts val="4104"/>
              </a:lnSpc>
            </a:pPr>
            <a:r>
              <a:rPr lang="en-US" sz="3420">
                <a:solidFill>
                  <a:srgbClr val="000000"/>
                </a:solidFill>
                <a:latin typeface="Source Han Sans KR Light"/>
                <a:ea typeface="Source Han Sans KR Light"/>
                <a:cs typeface="Source Han Sans KR Light"/>
                <a:sym typeface="Source Han Sans KR Light"/>
              </a:rPr>
              <a:t>css 디자인 - 작업을 시작했을때 가장처음 손봤던 부분이 바로 레이아웃을 구상하는 홈페이지의 뼈대를 만드는 부분이었습니다. 물론 저는 디자인 전공도 아니고 웹디자인도 따로 심도있게 배운적이 없기 때문에, 네이버나 유명 커뮤니티 사이트의 디자인을 참고해 디자인을 만들었습니다. 하지만 생각대로 원하는 모양이 나오지 않았고, 팀 통합 과정에서 css스타일이 충돌하는 트러블도 있었습니다. 이 부분을 해결하기 위해 팀원들과 상의해 커뮤니티의 header 부분과 footer 주요 css는 따로 빼 작업한뒤 통합과정에서 겹치는 css를 정리하는 방식으로 문제를 해결했습니다.</a:t>
            </a:r>
          </a:p>
          <a:p>
            <a:pPr algn="l">
              <a:lnSpc>
                <a:spcPts val="4104"/>
              </a:lnSpc>
            </a:pPr>
          </a:p>
          <a:p>
            <a:pPr algn="l">
              <a:lnSpc>
                <a:spcPts val="4104"/>
              </a:lnSpc>
              <a:spcBef>
                <a:spcPct val="0"/>
              </a:spcBef>
            </a:pPr>
            <a:r>
              <a:rPr lang="en-US" sz="3420">
                <a:solidFill>
                  <a:srgbClr val="000000"/>
                </a:solidFill>
                <a:latin typeface="Source Han Sans KR Light"/>
                <a:ea typeface="Source Han Sans KR Light"/>
                <a:cs typeface="Source Han Sans KR Light"/>
                <a:sym typeface="Source Han Sans KR Light"/>
              </a:rPr>
              <a:t>동시 비동기 처리 - 비동기 처리를 한 메소드안에서 setinterval()을 동시에 처리해야하는 경우가 가끔 있었습니다. 분명히 로직에 문제는 없었지만 제대로 작동되지 않았습니다. 문제를 고민해보고 질문도 하면서 왜 안되는가에 대하여 생각해보았습니다.  비동기라는 개념자체가 ‘동시에 일어나지 않는 것을 하는 처리’ 하는 과정이라는 것을 간과했던것 입니다. 기본적으로 setinterval 조차 멀티스레드의 개념이 아니기 때문에 ‘동시에 로직이 발생 ’하는 비동기 방식과는 어울리지 않았기 때문입니다. 그렇기 때문에 기능별로 함수를 따로 분리하거나 재귀함수등을 써 원하는 로직을 구현하였습니다.</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537491" y="1074277"/>
            <a:ext cx="13833500"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1912563" y="726843"/>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동영상</a:t>
            </a:r>
          </a:p>
        </p:txBody>
      </p:sp>
      <p:sp>
        <p:nvSpPr>
          <p:cNvPr name="TextBox 4" id="4"/>
          <p:cNvSpPr txBox="true"/>
          <p:nvPr/>
        </p:nvSpPr>
        <p:spPr>
          <a:xfrm rot="0">
            <a:off x="1693665" y="1703313"/>
            <a:ext cx="15565635" cy="517509"/>
          </a:xfrm>
          <a:prstGeom prst="rect">
            <a:avLst/>
          </a:prstGeom>
        </p:spPr>
        <p:txBody>
          <a:bodyPr anchor="t" rtlCol="false" tIns="0" lIns="0" bIns="0" rIns="0">
            <a:spAutoFit/>
          </a:bodyPr>
          <a:lstStyle/>
          <a:p>
            <a:pPr algn="l">
              <a:lnSpc>
                <a:spcPts val="4104"/>
              </a:lnSpc>
              <a:spcBef>
                <a:spcPct val="0"/>
              </a:spcBef>
            </a:pPr>
            <a:r>
              <a:rPr lang="en-US" sz="3420">
                <a:solidFill>
                  <a:srgbClr val="000000"/>
                </a:solidFill>
                <a:latin typeface="Source Han Sans KR"/>
                <a:ea typeface="Source Han Sans KR"/>
                <a:cs typeface="Source Han Sans KR"/>
                <a:sym typeface="Source Han Sans KR"/>
              </a:rPr>
              <a:t>링크 : https://www.youtube.com/watch?v=1GbStTl7joA</a:t>
            </a:r>
          </a:p>
        </p:txBody>
      </p:sp>
      <p:pic>
        <p:nvPicPr>
          <p:cNvPr name="Picture 5" id="5"/>
          <p:cNvPicPr>
            <a:picLocks noChangeAspect="true"/>
          </p:cNvPicPr>
          <p:nvPr>
            <a:videoFile r:link="rId3"/>
          </p:nvPr>
        </p:nvPicPr>
        <p:blipFill>
          <a:blip r:embed="rId2"/>
          <a:stretch>
            <a:fillRect/>
          </a:stretch>
        </p:blipFill>
        <p:spPr>
          <a:xfrm rot="0">
            <a:off x="3780737" y="2668497"/>
            <a:ext cx="10981372" cy="61722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10"/>
            <a:ext cx="18288000" cy="4351098"/>
          </a:xfrm>
          <a:custGeom>
            <a:avLst/>
            <a:gdLst/>
            <a:ahLst/>
            <a:cxnLst/>
            <a:rect r="r" b="b" t="t" l="l"/>
            <a:pathLst>
              <a:path h="4351098" w="18288000">
                <a:moveTo>
                  <a:pt x="0" y="0"/>
                </a:moveTo>
                <a:lnTo>
                  <a:pt x="18288000" y="0"/>
                </a:lnTo>
                <a:lnTo>
                  <a:pt x="18288000" y="4351098"/>
                </a:lnTo>
                <a:lnTo>
                  <a:pt x="0" y="4351098"/>
                </a:lnTo>
                <a:lnTo>
                  <a:pt x="0" y="0"/>
                </a:lnTo>
                <a:close/>
              </a:path>
            </a:pathLst>
          </a:custGeom>
          <a:blipFill>
            <a:blip r:embed="rId2"/>
            <a:stretch>
              <a:fillRect l="0" t="-180030" r="0" b="0"/>
            </a:stretch>
          </a:blipFill>
          <a:ln cap="sq">
            <a:noFill/>
            <a:prstDash val="solid"/>
            <a:miter/>
          </a:ln>
        </p:spPr>
      </p:sp>
      <p:sp>
        <p:nvSpPr>
          <p:cNvPr name="Freeform 3" id="3"/>
          <p:cNvSpPr/>
          <p:nvPr/>
        </p:nvSpPr>
        <p:spPr>
          <a:xfrm flipH="false" flipV="false" rot="0">
            <a:off x="16030487" y="8768909"/>
            <a:ext cx="483838" cy="487382"/>
          </a:xfrm>
          <a:custGeom>
            <a:avLst/>
            <a:gdLst/>
            <a:ahLst/>
            <a:cxnLst/>
            <a:rect r="r" b="b" t="t" l="l"/>
            <a:pathLst>
              <a:path h="487382" w="483838">
                <a:moveTo>
                  <a:pt x="0" y="0"/>
                </a:moveTo>
                <a:lnTo>
                  <a:pt x="483838" y="0"/>
                </a:lnTo>
                <a:lnTo>
                  <a:pt x="483838" y="487383"/>
                </a:lnTo>
                <a:lnTo>
                  <a:pt x="0" y="4873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716877" y="8776205"/>
            <a:ext cx="1242680" cy="425166"/>
          </a:xfrm>
          <a:prstGeom prst="rect">
            <a:avLst/>
          </a:prstGeom>
        </p:spPr>
        <p:txBody>
          <a:bodyPr anchor="t" rtlCol="false" tIns="0" lIns="0" bIns="0" rIns="0">
            <a:spAutoFit/>
          </a:bodyPr>
          <a:lstStyle/>
          <a:p>
            <a:pPr algn="just">
              <a:lnSpc>
                <a:spcPts val="3542"/>
              </a:lnSpc>
            </a:pPr>
            <a:r>
              <a:rPr lang="en-US" sz="2530" spc="-43">
                <a:solidFill>
                  <a:srgbClr val="FFFFFF"/>
                </a:solidFill>
                <a:latin typeface="Source Han Sans KR Bold"/>
                <a:ea typeface="Source Han Sans KR Bold"/>
                <a:cs typeface="Source Han Sans KR Bold"/>
                <a:sym typeface="Source Han Sans KR Bold"/>
              </a:rPr>
              <a:t>Logo</a:t>
            </a:r>
          </a:p>
        </p:txBody>
      </p:sp>
      <p:sp>
        <p:nvSpPr>
          <p:cNvPr name="TextBox 5" id="5"/>
          <p:cNvSpPr txBox="true"/>
          <p:nvPr/>
        </p:nvSpPr>
        <p:spPr>
          <a:xfrm rot="0">
            <a:off x="7956928" y="6742688"/>
            <a:ext cx="1473993" cy="329984"/>
          </a:xfrm>
          <a:prstGeom prst="rect">
            <a:avLst/>
          </a:prstGeom>
        </p:spPr>
        <p:txBody>
          <a:bodyPr anchor="t" rtlCol="false" tIns="0" lIns="0" bIns="0" rIns="0">
            <a:spAutoFit/>
          </a:bodyPr>
          <a:lstStyle/>
          <a:p>
            <a:pPr algn="l" marL="0" indent="0" lvl="0">
              <a:lnSpc>
                <a:spcPts val="2757"/>
              </a:lnSpc>
              <a:spcBef>
                <a:spcPct val="0"/>
              </a:spcBef>
            </a:pPr>
            <a:r>
              <a:rPr lang="en-US" sz="1969" spc="-70">
                <a:solidFill>
                  <a:srgbClr val="000000"/>
                </a:solidFill>
                <a:latin typeface="Source Han Sans KR Bold"/>
                <a:ea typeface="Source Han Sans KR Bold"/>
                <a:cs typeface="Source Han Sans KR Bold"/>
                <a:sym typeface="Source Han Sans KR Bold"/>
              </a:rPr>
              <a:t>기능설명</a:t>
            </a:r>
          </a:p>
        </p:txBody>
      </p:sp>
      <p:sp>
        <p:nvSpPr>
          <p:cNvPr name="TextBox 6" id="6"/>
          <p:cNvSpPr txBox="true"/>
          <p:nvPr/>
        </p:nvSpPr>
        <p:spPr>
          <a:xfrm rot="0">
            <a:off x="5916826" y="6742688"/>
            <a:ext cx="2598180" cy="329984"/>
          </a:xfrm>
          <a:prstGeom prst="rect">
            <a:avLst/>
          </a:prstGeom>
        </p:spPr>
        <p:txBody>
          <a:bodyPr anchor="t" rtlCol="false" tIns="0" lIns="0" bIns="0" rIns="0">
            <a:spAutoFit/>
          </a:bodyPr>
          <a:lstStyle/>
          <a:p>
            <a:pPr algn="l" marL="0" indent="0" lvl="0">
              <a:lnSpc>
                <a:spcPts val="2757"/>
              </a:lnSpc>
              <a:spcBef>
                <a:spcPct val="0"/>
              </a:spcBef>
            </a:pPr>
            <a:r>
              <a:rPr lang="en-US" sz="1969" spc="-70">
                <a:solidFill>
                  <a:srgbClr val="000000"/>
                </a:solidFill>
                <a:latin typeface="Source Han Sans KR Bold"/>
                <a:ea typeface="Source Han Sans KR Bold"/>
                <a:cs typeface="Source Han Sans KR Bold"/>
                <a:sym typeface="Source Han Sans KR Bold"/>
              </a:rPr>
              <a:t>개발동기</a:t>
            </a:r>
          </a:p>
        </p:txBody>
      </p:sp>
      <p:sp>
        <p:nvSpPr>
          <p:cNvPr name="TextBox 7" id="7"/>
          <p:cNvSpPr txBox="true"/>
          <p:nvPr/>
        </p:nvSpPr>
        <p:spPr>
          <a:xfrm rot="0">
            <a:off x="10595517" y="6742688"/>
            <a:ext cx="2369187" cy="336736"/>
          </a:xfrm>
          <a:prstGeom prst="rect">
            <a:avLst/>
          </a:prstGeom>
        </p:spPr>
        <p:txBody>
          <a:bodyPr anchor="t" rtlCol="false" tIns="0" lIns="0" bIns="0" rIns="0">
            <a:spAutoFit/>
          </a:bodyPr>
          <a:lstStyle/>
          <a:p>
            <a:pPr algn="l" marL="0" indent="0" lvl="0">
              <a:lnSpc>
                <a:spcPts val="2757"/>
              </a:lnSpc>
              <a:spcBef>
                <a:spcPct val="0"/>
              </a:spcBef>
            </a:pPr>
            <a:r>
              <a:rPr lang="en-US" sz="1969" spc="-70">
                <a:solidFill>
                  <a:srgbClr val="000000"/>
                </a:solidFill>
                <a:latin typeface="Source Han Sans KR Bold"/>
                <a:ea typeface="Source Han Sans KR Bold"/>
                <a:cs typeface="Source Han Sans KR Bold"/>
                <a:sym typeface="Source Han Sans KR Bold"/>
              </a:rPr>
              <a:t>개발환경</a:t>
            </a:r>
          </a:p>
        </p:txBody>
      </p:sp>
      <p:grpSp>
        <p:nvGrpSpPr>
          <p:cNvPr name="Group 8" id="8"/>
          <p:cNvGrpSpPr/>
          <p:nvPr/>
        </p:nvGrpSpPr>
        <p:grpSpPr>
          <a:xfrm rot="0">
            <a:off x="16128839" y="9115564"/>
            <a:ext cx="1929070" cy="487382"/>
            <a:chOff x="0" y="0"/>
            <a:chExt cx="2572094" cy="649843"/>
          </a:xfrm>
        </p:grpSpPr>
        <p:sp>
          <p:nvSpPr>
            <p:cNvPr name="Freeform 9" id="9"/>
            <p:cNvSpPr/>
            <p:nvPr/>
          </p:nvSpPr>
          <p:spPr>
            <a:xfrm flipH="false" flipV="false" rot="0">
              <a:off x="0" y="0"/>
              <a:ext cx="645117" cy="649843"/>
            </a:xfrm>
            <a:custGeom>
              <a:avLst/>
              <a:gdLst/>
              <a:ahLst/>
              <a:cxnLst/>
              <a:rect r="r" b="b" t="t" l="l"/>
              <a:pathLst>
                <a:path h="649843" w="645117">
                  <a:moveTo>
                    <a:pt x="0" y="0"/>
                  </a:moveTo>
                  <a:lnTo>
                    <a:pt x="645117" y="0"/>
                  </a:lnTo>
                  <a:lnTo>
                    <a:pt x="645117" y="649843"/>
                  </a:lnTo>
                  <a:lnTo>
                    <a:pt x="0" y="649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15187" y="25602"/>
              <a:ext cx="1656907" cy="551014"/>
            </a:xfrm>
            <a:prstGeom prst="rect">
              <a:avLst/>
            </a:prstGeom>
          </p:spPr>
          <p:txBody>
            <a:bodyPr anchor="t" rtlCol="false" tIns="0" lIns="0" bIns="0" rIns="0">
              <a:spAutoFit/>
            </a:bodyPr>
            <a:lstStyle/>
            <a:p>
              <a:pPr algn="just">
                <a:lnSpc>
                  <a:spcPts val="3542"/>
                </a:lnSpc>
              </a:pPr>
              <a:r>
                <a:rPr lang="en-US" sz="2530" spc="-43">
                  <a:solidFill>
                    <a:srgbClr val="000001"/>
                  </a:solidFill>
                  <a:latin typeface="Source Han Sans KR Bold"/>
                  <a:ea typeface="Source Han Sans KR Bold"/>
                  <a:cs typeface="Source Han Sans KR Bold"/>
                  <a:sym typeface="Source Han Sans KR Bold"/>
                </a:rPr>
                <a:t>Logo</a:t>
              </a:r>
            </a:p>
          </p:txBody>
        </p:sp>
      </p:grpSp>
      <p:sp>
        <p:nvSpPr>
          <p:cNvPr name="AutoShape 11" id="11"/>
          <p:cNvSpPr/>
          <p:nvPr/>
        </p:nvSpPr>
        <p:spPr>
          <a:xfrm>
            <a:off x="7410041" y="6320010"/>
            <a:ext cx="0" cy="759414"/>
          </a:xfrm>
          <a:prstGeom prst="line">
            <a:avLst/>
          </a:prstGeom>
          <a:ln cap="flat" w="9525">
            <a:solidFill>
              <a:srgbClr val="DFDFDF"/>
            </a:solidFill>
            <a:prstDash val="solid"/>
            <a:headEnd type="none" len="sm" w="sm"/>
            <a:tailEnd type="none" len="sm" w="sm"/>
          </a:ln>
        </p:spPr>
      </p:sp>
      <p:sp>
        <p:nvSpPr>
          <p:cNvPr name="AutoShape 12" id="12"/>
          <p:cNvSpPr/>
          <p:nvPr/>
        </p:nvSpPr>
        <p:spPr>
          <a:xfrm>
            <a:off x="10045284" y="6320010"/>
            <a:ext cx="0" cy="759414"/>
          </a:xfrm>
          <a:prstGeom prst="line">
            <a:avLst/>
          </a:prstGeom>
          <a:ln cap="flat" w="9525">
            <a:solidFill>
              <a:srgbClr val="DFDFDF"/>
            </a:solidFill>
            <a:prstDash val="solid"/>
            <a:headEnd type="none" len="sm" w="sm"/>
            <a:tailEnd type="none" len="sm" w="sm"/>
          </a:ln>
        </p:spPr>
      </p:sp>
      <p:sp>
        <p:nvSpPr>
          <p:cNvPr name="AutoShape 13" id="13"/>
          <p:cNvSpPr/>
          <p:nvPr/>
        </p:nvSpPr>
        <p:spPr>
          <a:xfrm>
            <a:off x="12178560" y="6320010"/>
            <a:ext cx="0" cy="759414"/>
          </a:xfrm>
          <a:prstGeom prst="line">
            <a:avLst/>
          </a:prstGeom>
          <a:ln cap="flat" w="9525">
            <a:solidFill>
              <a:srgbClr val="DFDFDF"/>
            </a:solidFill>
            <a:prstDash val="solid"/>
            <a:headEnd type="none" len="sm" w="sm"/>
            <a:tailEnd type="none" len="sm" w="sm"/>
          </a:ln>
        </p:spPr>
      </p:sp>
      <p:sp>
        <p:nvSpPr>
          <p:cNvPr name="TextBox 14" id="14"/>
          <p:cNvSpPr txBox="true"/>
          <p:nvPr/>
        </p:nvSpPr>
        <p:spPr>
          <a:xfrm rot="0">
            <a:off x="1183715" y="6035503"/>
            <a:ext cx="2328880" cy="1260486"/>
          </a:xfrm>
          <a:prstGeom prst="rect">
            <a:avLst/>
          </a:prstGeom>
        </p:spPr>
        <p:txBody>
          <a:bodyPr anchor="t" rtlCol="false" tIns="0" lIns="0" bIns="0" rIns="0">
            <a:spAutoFit/>
          </a:bodyPr>
          <a:lstStyle/>
          <a:p>
            <a:pPr algn="l">
              <a:lnSpc>
                <a:spcPts val="9674"/>
              </a:lnSpc>
            </a:pPr>
            <a:r>
              <a:rPr lang="en-US" sz="9214" spc="-617">
                <a:solidFill>
                  <a:srgbClr val="000000"/>
                </a:solidFill>
                <a:latin typeface="Source Han Sans KR Bold"/>
                <a:ea typeface="Source Han Sans KR Bold"/>
                <a:cs typeface="Source Han Sans KR Bold"/>
                <a:sym typeface="Source Han Sans KR Bold"/>
              </a:rPr>
              <a:t>개요</a:t>
            </a:r>
          </a:p>
        </p:txBody>
      </p:sp>
      <p:sp>
        <p:nvSpPr>
          <p:cNvPr name="TextBox 15" id="15"/>
          <p:cNvSpPr txBox="true"/>
          <p:nvPr/>
        </p:nvSpPr>
        <p:spPr>
          <a:xfrm rot="0">
            <a:off x="1299068" y="5101802"/>
            <a:ext cx="1267504" cy="519203"/>
          </a:xfrm>
          <a:prstGeom prst="rect">
            <a:avLst/>
          </a:prstGeom>
        </p:spPr>
        <p:txBody>
          <a:bodyPr anchor="t" rtlCol="false" tIns="0" lIns="0" bIns="0" rIns="0">
            <a:spAutoFit/>
          </a:bodyPr>
          <a:lstStyle/>
          <a:p>
            <a:pPr algn="l" marL="0" indent="0" lvl="0">
              <a:lnSpc>
                <a:spcPts val="3935"/>
              </a:lnSpc>
              <a:spcBef>
                <a:spcPct val="0"/>
              </a:spcBef>
            </a:pPr>
            <a:r>
              <a:rPr lang="en-US" sz="2811">
                <a:solidFill>
                  <a:srgbClr val="000000"/>
                </a:solidFill>
                <a:latin typeface="Telegraf"/>
                <a:ea typeface="Telegraf"/>
                <a:cs typeface="Telegraf"/>
                <a:sym typeface="Telegraf"/>
              </a:rPr>
              <a:t>Part 1</a:t>
            </a:r>
          </a:p>
        </p:txBody>
      </p:sp>
      <p:sp>
        <p:nvSpPr>
          <p:cNvPr name="TextBox 16" id="16"/>
          <p:cNvSpPr txBox="true"/>
          <p:nvPr/>
        </p:nvSpPr>
        <p:spPr>
          <a:xfrm rot="0">
            <a:off x="7956928" y="6253335"/>
            <a:ext cx="874928" cy="385130"/>
          </a:xfrm>
          <a:prstGeom prst="rect">
            <a:avLst/>
          </a:prstGeom>
        </p:spPr>
        <p:txBody>
          <a:bodyPr anchor="t" rtlCol="false" tIns="0" lIns="0" bIns="0" rIns="0">
            <a:spAutoFit/>
          </a:bodyPr>
          <a:lstStyle/>
          <a:p>
            <a:pPr algn="l" marL="0" indent="0" lvl="0">
              <a:lnSpc>
                <a:spcPts val="2956"/>
              </a:lnSpc>
              <a:spcBef>
                <a:spcPct val="0"/>
              </a:spcBef>
            </a:pPr>
            <a:r>
              <a:rPr lang="en-US" sz="2111">
                <a:solidFill>
                  <a:srgbClr val="000000"/>
                </a:solidFill>
                <a:latin typeface="Telegraf"/>
                <a:ea typeface="Telegraf"/>
                <a:cs typeface="Telegraf"/>
                <a:sym typeface="Telegraf"/>
              </a:rPr>
              <a:t>1-2</a:t>
            </a:r>
          </a:p>
        </p:txBody>
      </p:sp>
      <p:sp>
        <p:nvSpPr>
          <p:cNvPr name="TextBox 17" id="17"/>
          <p:cNvSpPr txBox="true"/>
          <p:nvPr/>
        </p:nvSpPr>
        <p:spPr>
          <a:xfrm rot="0">
            <a:off x="5916826" y="6253335"/>
            <a:ext cx="874928" cy="385130"/>
          </a:xfrm>
          <a:prstGeom prst="rect">
            <a:avLst/>
          </a:prstGeom>
        </p:spPr>
        <p:txBody>
          <a:bodyPr anchor="t" rtlCol="false" tIns="0" lIns="0" bIns="0" rIns="0">
            <a:spAutoFit/>
          </a:bodyPr>
          <a:lstStyle/>
          <a:p>
            <a:pPr algn="l" marL="0" indent="0" lvl="0">
              <a:lnSpc>
                <a:spcPts val="2956"/>
              </a:lnSpc>
              <a:spcBef>
                <a:spcPct val="0"/>
              </a:spcBef>
            </a:pPr>
            <a:r>
              <a:rPr lang="en-US" sz="2111">
                <a:solidFill>
                  <a:srgbClr val="000000"/>
                </a:solidFill>
                <a:latin typeface="Telegraf"/>
                <a:ea typeface="Telegraf"/>
                <a:cs typeface="Telegraf"/>
                <a:sym typeface="Telegraf"/>
              </a:rPr>
              <a:t>1-1</a:t>
            </a:r>
          </a:p>
        </p:txBody>
      </p:sp>
      <p:sp>
        <p:nvSpPr>
          <p:cNvPr name="TextBox 18" id="18"/>
          <p:cNvSpPr txBox="true"/>
          <p:nvPr/>
        </p:nvSpPr>
        <p:spPr>
          <a:xfrm rot="0">
            <a:off x="10595517" y="6253335"/>
            <a:ext cx="873479" cy="385130"/>
          </a:xfrm>
          <a:prstGeom prst="rect">
            <a:avLst/>
          </a:prstGeom>
        </p:spPr>
        <p:txBody>
          <a:bodyPr anchor="t" rtlCol="false" tIns="0" lIns="0" bIns="0" rIns="0">
            <a:spAutoFit/>
          </a:bodyPr>
          <a:lstStyle/>
          <a:p>
            <a:pPr algn="l" marL="0" indent="0" lvl="0">
              <a:lnSpc>
                <a:spcPts val="2956"/>
              </a:lnSpc>
              <a:spcBef>
                <a:spcPct val="0"/>
              </a:spcBef>
            </a:pPr>
            <a:r>
              <a:rPr lang="en-US" sz="2111">
                <a:solidFill>
                  <a:srgbClr val="000000"/>
                </a:solidFill>
                <a:latin typeface="Telegraf"/>
                <a:ea typeface="Telegraf"/>
                <a:cs typeface="Telegraf"/>
                <a:sym typeface="Telegraf"/>
              </a:rPr>
              <a:t>1-3</a:t>
            </a:r>
          </a:p>
        </p:txBody>
      </p:sp>
      <p:sp>
        <p:nvSpPr>
          <p:cNvPr name="TextBox 19" id="19"/>
          <p:cNvSpPr txBox="true"/>
          <p:nvPr/>
        </p:nvSpPr>
        <p:spPr>
          <a:xfrm rot="0">
            <a:off x="12888173" y="6742688"/>
            <a:ext cx="2369187" cy="336736"/>
          </a:xfrm>
          <a:prstGeom prst="rect">
            <a:avLst/>
          </a:prstGeom>
        </p:spPr>
        <p:txBody>
          <a:bodyPr anchor="t" rtlCol="false" tIns="0" lIns="0" bIns="0" rIns="0">
            <a:spAutoFit/>
          </a:bodyPr>
          <a:lstStyle/>
          <a:p>
            <a:pPr algn="l" marL="0" indent="0" lvl="0">
              <a:lnSpc>
                <a:spcPts val="2757"/>
              </a:lnSpc>
              <a:spcBef>
                <a:spcPct val="0"/>
              </a:spcBef>
            </a:pPr>
            <a:r>
              <a:rPr lang="en-US" sz="1969" spc="-70">
                <a:solidFill>
                  <a:srgbClr val="000000"/>
                </a:solidFill>
                <a:latin typeface="Source Han Sans KR Bold"/>
                <a:ea typeface="Source Han Sans KR Bold"/>
                <a:cs typeface="Source Han Sans KR Bold"/>
                <a:sym typeface="Source Han Sans KR Bold"/>
              </a:rPr>
              <a:t>개발일정</a:t>
            </a:r>
          </a:p>
        </p:txBody>
      </p:sp>
      <p:sp>
        <p:nvSpPr>
          <p:cNvPr name="AutoShape 20" id="20"/>
          <p:cNvSpPr/>
          <p:nvPr/>
        </p:nvSpPr>
        <p:spPr>
          <a:xfrm>
            <a:off x="14471216" y="6320010"/>
            <a:ext cx="0" cy="759414"/>
          </a:xfrm>
          <a:prstGeom prst="line">
            <a:avLst/>
          </a:prstGeom>
          <a:ln cap="flat" w="9525">
            <a:solidFill>
              <a:srgbClr val="DFDFDF"/>
            </a:solidFill>
            <a:prstDash val="solid"/>
            <a:headEnd type="none" len="sm" w="sm"/>
            <a:tailEnd type="none" len="sm" w="sm"/>
          </a:ln>
        </p:spPr>
      </p:sp>
      <p:sp>
        <p:nvSpPr>
          <p:cNvPr name="TextBox 21" id="21"/>
          <p:cNvSpPr txBox="true"/>
          <p:nvPr/>
        </p:nvSpPr>
        <p:spPr>
          <a:xfrm rot="0">
            <a:off x="12888173" y="6253335"/>
            <a:ext cx="873479" cy="385130"/>
          </a:xfrm>
          <a:prstGeom prst="rect">
            <a:avLst/>
          </a:prstGeom>
        </p:spPr>
        <p:txBody>
          <a:bodyPr anchor="t" rtlCol="false" tIns="0" lIns="0" bIns="0" rIns="0">
            <a:spAutoFit/>
          </a:bodyPr>
          <a:lstStyle/>
          <a:p>
            <a:pPr algn="l" marL="0" indent="0" lvl="0">
              <a:lnSpc>
                <a:spcPts val="2956"/>
              </a:lnSpc>
              <a:spcBef>
                <a:spcPct val="0"/>
              </a:spcBef>
            </a:pPr>
            <a:r>
              <a:rPr lang="en-US" sz="2111">
                <a:solidFill>
                  <a:srgbClr val="000000"/>
                </a:solidFill>
                <a:latin typeface="Telegraf"/>
                <a:ea typeface="Telegraf"/>
                <a:cs typeface="Telegraf"/>
                <a:sym typeface="Telegraf"/>
              </a:rPr>
              <a:t>1-4</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0491" y="8535036"/>
            <a:ext cx="3195122" cy="283210"/>
          </a:xfrm>
          <a:prstGeom prst="rect">
            <a:avLst/>
          </a:prstGeom>
        </p:spPr>
        <p:txBody>
          <a:bodyPr anchor="t" rtlCol="false" tIns="0" lIns="0" bIns="0" rIns="0">
            <a:spAutoFit/>
          </a:bodyPr>
          <a:lstStyle/>
          <a:p>
            <a:pPr algn="l">
              <a:lnSpc>
                <a:spcPts val="2239"/>
              </a:lnSpc>
            </a:pPr>
          </a:p>
        </p:txBody>
      </p:sp>
      <p:sp>
        <p:nvSpPr>
          <p:cNvPr name="AutoShape 3" id="3"/>
          <p:cNvSpPr/>
          <p:nvPr/>
        </p:nvSpPr>
        <p:spPr>
          <a:xfrm>
            <a:off x="4933452" y="6782489"/>
            <a:ext cx="9046359" cy="0"/>
          </a:xfrm>
          <a:prstGeom prst="line">
            <a:avLst/>
          </a:prstGeom>
          <a:ln cap="rnd" w="9525">
            <a:solidFill>
              <a:srgbClr val="000000"/>
            </a:solidFill>
            <a:prstDash val="solid"/>
            <a:headEnd type="none" len="sm" w="sm"/>
            <a:tailEnd type="none" len="sm" w="sm"/>
          </a:ln>
        </p:spPr>
      </p:sp>
      <p:sp>
        <p:nvSpPr>
          <p:cNvPr name="TextBox 4" id="4"/>
          <p:cNvSpPr txBox="true"/>
          <p:nvPr/>
        </p:nvSpPr>
        <p:spPr>
          <a:xfrm rot="0">
            <a:off x="1197103" y="6502039"/>
            <a:ext cx="3736349" cy="519203"/>
          </a:xfrm>
          <a:prstGeom prst="rect">
            <a:avLst/>
          </a:prstGeom>
        </p:spPr>
        <p:txBody>
          <a:bodyPr anchor="t" rtlCol="false" tIns="0" lIns="0" bIns="0" rIns="0">
            <a:spAutoFit/>
          </a:bodyPr>
          <a:lstStyle/>
          <a:p>
            <a:pPr algn="l">
              <a:lnSpc>
                <a:spcPts val="3935"/>
              </a:lnSpc>
            </a:pPr>
            <a:r>
              <a:rPr lang="en-US" sz="2811">
                <a:solidFill>
                  <a:srgbClr val="000000"/>
                </a:solidFill>
                <a:latin typeface="Telegraf"/>
                <a:ea typeface="Telegraf"/>
                <a:cs typeface="Telegraf"/>
                <a:sym typeface="Telegraf"/>
              </a:rPr>
              <a:t>Contact Information</a:t>
            </a:r>
          </a:p>
        </p:txBody>
      </p:sp>
      <p:sp>
        <p:nvSpPr>
          <p:cNvPr name="TextBox 5" id="5"/>
          <p:cNvSpPr txBox="true"/>
          <p:nvPr/>
        </p:nvSpPr>
        <p:spPr>
          <a:xfrm rot="0">
            <a:off x="1041586" y="3858737"/>
            <a:ext cx="6913999" cy="1260486"/>
          </a:xfrm>
          <a:prstGeom prst="rect">
            <a:avLst/>
          </a:prstGeom>
        </p:spPr>
        <p:txBody>
          <a:bodyPr anchor="t" rtlCol="false" tIns="0" lIns="0" bIns="0" rIns="0">
            <a:spAutoFit/>
          </a:bodyPr>
          <a:lstStyle/>
          <a:p>
            <a:pPr algn="l">
              <a:lnSpc>
                <a:spcPts val="9674"/>
              </a:lnSpc>
            </a:pPr>
            <a:r>
              <a:rPr lang="en-US" sz="9214" spc="-617">
                <a:solidFill>
                  <a:srgbClr val="000000"/>
                </a:solidFill>
                <a:latin typeface="Source Han Sans KR Bold"/>
                <a:ea typeface="Source Han Sans KR Bold"/>
                <a:cs typeface="Source Han Sans KR Bold"/>
                <a:sym typeface="Source Han Sans KR Bold"/>
              </a:rPr>
              <a:t>감사합니다</a:t>
            </a:r>
          </a:p>
        </p:txBody>
      </p:sp>
      <p:sp>
        <p:nvSpPr>
          <p:cNvPr name="Freeform 6" id="6"/>
          <p:cNvSpPr/>
          <p:nvPr/>
        </p:nvSpPr>
        <p:spPr>
          <a:xfrm flipH="false" flipV="false" rot="0">
            <a:off x="15337688" y="2510"/>
            <a:ext cx="2950312" cy="10281980"/>
          </a:xfrm>
          <a:custGeom>
            <a:avLst/>
            <a:gdLst/>
            <a:ahLst/>
            <a:cxnLst/>
            <a:rect r="r" b="b" t="t" l="l"/>
            <a:pathLst>
              <a:path h="10281980" w="2950312">
                <a:moveTo>
                  <a:pt x="0" y="0"/>
                </a:moveTo>
                <a:lnTo>
                  <a:pt x="2950312" y="0"/>
                </a:lnTo>
                <a:lnTo>
                  <a:pt x="2950312" y="10281980"/>
                </a:lnTo>
                <a:lnTo>
                  <a:pt x="0" y="10281980"/>
                </a:lnTo>
                <a:lnTo>
                  <a:pt x="0" y="0"/>
                </a:lnTo>
                <a:close/>
              </a:path>
            </a:pathLst>
          </a:custGeom>
          <a:blipFill>
            <a:blip r:embed="rId2"/>
            <a:stretch>
              <a:fillRect l="-259095" t="0" r="-259095" b="0"/>
            </a:stretch>
          </a:blipFill>
          <a:ln cap="sq">
            <a:noFill/>
            <a:prstDash val="solid"/>
            <a:miter/>
          </a:ln>
        </p:spPr>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1197103" y="795626"/>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개발동기</a:t>
            </a:r>
          </a:p>
        </p:txBody>
      </p:sp>
      <p:grpSp>
        <p:nvGrpSpPr>
          <p:cNvPr name="Group 4" id="4"/>
          <p:cNvGrpSpPr/>
          <p:nvPr/>
        </p:nvGrpSpPr>
        <p:grpSpPr>
          <a:xfrm rot="0">
            <a:off x="2252704" y="1631659"/>
            <a:ext cx="12019230" cy="8681162"/>
            <a:chOff x="0" y="0"/>
            <a:chExt cx="16025640" cy="11574882"/>
          </a:xfrm>
        </p:grpSpPr>
        <p:sp>
          <p:nvSpPr>
            <p:cNvPr name="TextBox 5" id="5"/>
            <p:cNvSpPr txBox="true"/>
            <p:nvPr/>
          </p:nvSpPr>
          <p:spPr>
            <a:xfrm rot="0">
              <a:off x="26558" y="-85725"/>
              <a:ext cx="12684813" cy="868621"/>
            </a:xfrm>
            <a:prstGeom prst="rect">
              <a:avLst/>
            </a:prstGeom>
          </p:spPr>
          <p:txBody>
            <a:bodyPr anchor="t" rtlCol="false" tIns="0" lIns="0" bIns="0" rIns="0">
              <a:spAutoFit/>
            </a:bodyPr>
            <a:lstStyle/>
            <a:p>
              <a:pPr algn="l">
                <a:lnSpc>
                  <a:spcPts val="5542"/>
                </a:lnSpc>
              </a:pPr>
              <a:r>
                <a:rPr lang="en-US" sz="3959" spc="712">
                  <a:solidFill>
                    <a:srgbClr val="000000"/>
                  </a:solidFill>
                  <a:latin typeface="Glacial Indifference Bold"/>
                  <a:ea typeface="Glacial Indifference Bold"/>
                  <a:cs typeface="Glacial Indifference Bold"/>
                  <a:sym typeface="Glacial Indifference Bold"/>
                </a:rPr>
                <a:t>커뮤니티를 맡게된 이유</a:t>
              </a:r>
            </a:p>
          </p:txBody>
        </p:sp>
        <p:sp>
          <p:nvSpPr>
            <p:cNvPr name="TextBox 6" id="6"/>
            <p:cNvSpPr txBox="true"/>
            <p:nvPr/>
          </p:nvSpPr>
          <p:spPr>
            <a:xfrm rot="0">
              <a:off x="26558" y="1009655"/>
              <a:ext cx="12684813" cy="2065633"/>
            </a:xfrm>
            <a:prstGeom prst="rect">
              <a:avLst/>
            </a:prstGeom>
          </p:spPr>
          <p:txBody>
            <a:bodyPr anchor="t" rtlCol="false" tIns="0" lIns="0" bIns="0" rIns="0">
              <a:spAutoFit/>
            </a:bodyPr>
            <a:lstStyle/>
            <a:p>
              <a:pPr algn="l">
                <a:lnSpc>
                  <a:spcPts val="4156"/>
                </a:lnSpc>
              </a:pPr>
              <a:r>
                <a:rPr lang="en-US" sz="2969" spc="-29">
                  <a:solidFill>
                    <a:srgbClr val="000000"/>
                  </a:solidFill>
                  <a:latin typeface="Glacial Indifference"/>
                  <a:ea typeface="Glacial Indifference"/>
                  <a:cs typeface="Glacial Indifference"/>
                  <a:sym typeface="Glacial Indifference"/>
                </a:rPr>
                <a:t>사이트 특성상 판매자 페이지/관리자 페이지 개발도 할 수 있었지만, 제가 원하는 동적인 기능을 추가 할 수 있는 페이지가 커뮤니티 사이트라고 생각했기 때문입니다.</a:t>
              </a:r>
            </a:p>
          </p:txBody>
        </p:sp>
        <p:sp>
          <p:nvSpPr>
            <p:cNvPr name="TextBox 7" id="7"/>
            <p:cNvSpPr txBox="true"/>
            <p:nvPr/>
          </p:nvSpPr>
          <p:spPr>
            <a:xfrm rot="0">
              <a:off x="11" y="3782349"/>
              <a:ext cx="12684813" cy="868621"/>
            </a:xfrm>
            <a:prstGeom prst="rect">
              <a:avLst/>
            </a:prstGeom>
          </p:spPr>
          <p:txBody>
            <a:bodyPr anchor="t" rtlCol="false" tIns="0" lIns="0" bIns="0" rIns="0">
              <a:spAutoFit/>
            </a:bodyPr>
            <a:lstStyle/>
            <a:p>
              <a:pPr algn="l">
                <a:lnSpc>
                  <a:spcPts val="5542"/>
                </a:lnSpc>
              </a:pPr>
              <a:r>
                <a:rPr lang="en-US" sz="3959" spc="712">
                  <a:solidFill>
                    <a:srgbClr val="000000"/>
                  </a:solidFill>
                  <a:latin typeface="Glacial Indifference Bold"/>
                  <a:ea typeface="Glacial Indifference Bold"/>
                  <a:cs typeface="Glacial Indifference Bold"/>
                  <a:sym typeface="Glacial Indifference Bold"/>
                </a:rPr>
                <a:t>재밌는 사이트를 만들자</a:t>
              </a:r>
            </a:p>
          </p:txBody>
        </p:sp>
        <p:sp>
          <p:nvSpPr>
            <p:cNvPr name="TextBox 8" id="8"/>
            <p:cNvSpPr txBox="true"/>
            <p:nvPr/>
          </p:nvSpPr>
          <p:spPr>
            <a:xfrm rot="0">
              <a:off x="11" y="4877726"/>
              <a:ext cx="12684813" cy="2065633"/>
            </a:xfrm>
            <a:prstGeom prst="rect">
              <a:avLst/>
            </a:prstGeom>
          </p:spPr>
          <p:txBody>
            <a:bodyPr anchor="t" rtlCol="false" tIns="0" lIns="0" bIns="0" rIns="0">
              <a:spAutoFit/>
            </a:bodyPr>
            <a:lstStyle/>
            <a:p>
              <a:pPr algn="l">
                <a:lnSpc>
                  <a:spcPts val="4156"/>
                </a:lnSpc>
              </a:pPr>
              <a:r>
                <a:rPr lang="en-US" sz="2969" spc="-29">
                  <a:solidFill>
                    <a:srgbClr val="000000"/>
                  </a:solidFill>
                  <a:latin typeface="Glacial Indifference"/>
                  <a:ea typeface="Glacial Indifference"/>
                  <a:cs typeface="Glacial Indifference"/>
                  <a:sym typeface="Glacial Indifference"/>
                </a:rPr>
                <a:t>단순히 글을 쓰고/지우는 전형적인 게시판 개발이 아닌 유저끼리 다양한 요소를 통한 상호작용이 가능한 재밌는 사이트를 만들고 싶었습니다.</a:t>
              </a:r>
            </a:p>
          </p:txBody>
        </p:sp>
        <p:sp>
          <p:nvSpPr>
            <p:cNvPr name="TextBox 9" id="9"/>
            <p:cNvSpPr txBox="true"/>
            <p:nvPr/>
          </p:nvSpPr>
          <p:spPr>
            <a:xfrm rot="0">
              <a:off x="0" y="7710854"/>
              <a:ext cx="12684813" cy="868621"/>
            </a:xfrm>
            <a:prstGeom prst="rect">
              <a:avLst/>
            </a:prstGeom>
          </p:spPr>
          <p:txBody>
            <a:bodyPr anchor="t" rtlCol="false" tIns="0" lIns="0" bIns="0" rIns="0">
              <a:spAutoFit/>
            </a:bodyPr>
            <a:lstStyle/>
            <a:p>
              <a:pPr algn="l">
                <a:lnSpc>
                  <a:spcPts val="5542"/>
                </a:lnSpc>
              </a:pPr>
              <a:r>
                <a:rPr lang="en-US" sz="3959" spc="712">
                  <a:solidFill>
                    <a:srgbClr val="000000"/>
                  </a:solidFill>
                  <a:latin typeface="Glacial Indifference Bold"/>
                  <a:ea typeface="Glacial Indifference Bold"/>
                  <a:cs typeface="Glacial Indifference Bold"/>
                  <a:sym typeface="Glacial Indifference Bold"/>
                </a:rPr>
                <a:t>배웠던 내용을 최대한 활용</a:t>
              </a:r>
            </a:p>
          </p:txBody>
        </p:sp>
        <p:sp>
          <p:nvSpPr>
            <p:cNvPr name="TextBox 10" id="10"/>
            <p:cNvSpPr txBox="true"/>
            <p:nvPr/>
          </p:nvSpPr>
          <p:spPr>
            <a:xfrm rot="0">
              <a:off x="0" y="8806236"/>
              <a:ext cx="12684813" cy="2768647"/>
            </a:xfrm>
            <a:prstGeom prst="rect">
              <a:avLst/>
            </a:prstGeom>
          </p:spPr>
          <p:txBody>
            <a:bodyPr anchor="t" rtlCol="false" tIns="0" lIns="0" bIns="0" rIns="0">
              <a:spAutoFit/>
            </a:bodyPr>
            <a:lstStyle/>
            <a:p>
              <a:pPr algn="l">
                <a:lnSpc>
                  <a:spcPts val="4156"/>
                </a:lnSpc>
              </a:pPr>
              <a:r>
                <a:rPr lang="en-US" sz="2969" spc="-29">
                  <a:solidFill>
                    <a:srgbClr val="000000"/>
                  </a:solidFill>
                  <a:latin typeface="Glacial Indifference"/>
                  <a:ea typeface="Glacial Indifference"/>
                  <a:cs typeface="Glacial Indifference"/>
                  <a:sym typeface="Glacial Indifference"/>
                </a:rPr>
                <a:t>배운 내용을 충분히 활용하기 위해서 JAVA를 이용한 백엔드 설계뿐만 아니라  DOM, jQuery를 이용한 프론트엔드 설계도 중요하다고 생각했기 때문에 ,커뮤니티 페이지가 그 부분을 활용하는데 가장 적합하다고 판단했습니다.</a:t>
              </a:r>
            </a:p>
          </p:txBody>
        </p:sp>
        <p:sp>
          <p:nvSpPr>
            <p:cNvPr name="TextBox 11" id="11"/>
            <p:cNvSpPr txBox="true"/>
            <p:nvPr/>
          </p:nvSpPr>
          <p:spPr>
            <a:xfrm rot="0">
              <a:off x="13937685" y="-85725"/>
              <a:ext cx="2087955" cy="868621"/>
            </a:xfrm>
            <a:prstGeom prst="rect">
              <a:avLst/>
            </a:prstGeom>
          </p:spPr>
          <p:txBody>
            <a:bodyPr anchor="t" rtlCol="false" tIns="0" lIns="0" bIns="0" rIns="0">
              <a:spAutoFit/>
            </a:bodyPr>
            <a:lstStyle/>
            <a:p>
              <a:pPr algn="r">
                <a:lnSpc>
                  <a:spcPts val="5542"/>
                </a:lnSpc>
              </a:pPr>
            </a:p>
          </p:txBody>
        </p:sp>
        <p:sp>
          <p:nvSpPr>
            <p:cNvPr name="TextBox 12" id="12"/>
            <p:cNvSpPr txBox="true"/>
            <p:nvPr/>
          </p:nvSpPr>
          <p:spPr>
            <a:xfrm rot="0">
              <a:off x="13937685" y="3783598"/>
              <a:ext cx="2087955" cy="868621"/>
            </a:xfrm>
            <a:prstGeom prst="rect">
              <a:avLst/>
            </a:prstGeom>
          </p:spPr>
          <p:txBody>
            <a:bodyPr anchor="t" rtlCol="false" tIns="0" lIns="0" bIns="0" rIns="0">
              <a:spAutoFit/>
            </a:bodyPr>
            <a:lstStyle/>
            <a:p>
              <a:pPr algn="r">
                <a:lnSpc>
                  <a:spcPts val="5542"/>
                </a:lnSpc>
              </a:pPr>
            </a:p>
          </p:txBody>
        </p:sp>
        <p:sp>
          <p:nvSpPr>
            <p:cNvPr name="TextBox 13" id="13"/>
            <p:cNvSpPr txBox="true"/>
            <p:nvPr/>
          </p:nvSpPr>
          <p:spPr>
            <a:xfrm rot="0">
              <a:off x="13937685" y="7682217"/>
              <a:ext cx="2087955" cy="868621"/>
            </a:xfrm>
            <a:prstGeom prst="rect">
              <a:avLst/>
            </a:prstGeom>
          </p:spPr>
          <p:txBody>
            <a:bodyPr anchor="t" rtlCol="false" tIns="0" lIns="0" bIns="0" rIns="0">
              <a:spAutoFit/>
            </a:bodyPr>
            <a:lstStyle/>
            <a:p>
              <a:pPr algn="r">
                <a:lnSpc>
                  <a:spcPts val="5542"/>
                </a:lnSpc>
              </a:pP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4722341" y="1074277"/>
            <a:ext cx="12648649"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1197103" y="795626"/>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기능설명</a:t>
            </a:r>
          </a:p>
        </p:txBody>
      </p:sp>
      <p:grpSp>
        <p:nvGrpSpPr>
          <p:cNvPr name="Group 4" id="4"/>
          <p:cNvGrpSpPr/>
          <p:nvPr/>
        </p:nvGrpSpPr>
        <p:grpSpPr>
          <a:xfrm rot="0">
            <a:off x="2560700" y="1532863"/>
            <a:ext cx="10621607" cy="8093899"/>
            <a:chOff x="0" y="0"/>
            <a:chExt cx="14162142" cy="10791866"/>
          </a:xfrm>
        </p:grpSpPr>
        <p:sp>
          <p:nvSpPr>
            <p:cNvPr name="TextBox 5" id="5"/>
            <p:cNvSpPr txBox="true"/>
            <p:nvPr/>
          </p:nvSpPr>
          <p:spPr>
            <a:xfrm rot="0">
              <a:off x="23470" y="-66675"/>
              <a:ext cx="11209795" cy="758534"/>
            </a:xfrm>
            <a:prstGeom prst="rect">
              <a:avLst/>
            </a:prstGeom>
          </p:spPr>
          <p:txBody>
            <a:bodyPr anchor="t" rtlCol="false" tIns="0" lIns="0" bIns="0" rIns="0">
              <a:spAutoFit/>
            </a:bodyPr>
            <a:lstStyle/>
            <a:p>
              <a:pPr algn="l">
                <a:lnSpc>
                  <a:spcPts val="4898"/>
                </a:lnSpc>
              </a:pPr>
              <a:r>
                <a:rPr lang="en-US" sz="3498" spc="629">
                  <a:solidFill>
                    <a:srgbClr val="000000"/>
                  </a:solidFill>
                  <a:latin typeface="Glacial Indifference Bold"/>
                  <a:ea typeface="Glacial Indifference Bold"/>
                  <a:cs typeface="Glacial Indifference Bold"/>
                  <a:sym typeface="Glacial Indifference Bold"/>
                </a:rPr>
                <a:t>이벤트</a:t>
              </a:r>
            </a:p>
          </p:txBody>
        </p:sp>
        <p:sp>
          <p:nvSpPr>
            <p:cNvPr name="TextBox 6" id="6"/>
            <p:cNvSpPr txBox="true"/>
            <p:nvPr/>
          </p:nvSpPr>
          <p:spPr>
            <a:xfrm rot="0">
              <a:off x="23470" y="885605"/>
              <a:ext cx="11209795" cy="3016285"/>
            </a:xfrm>
            <a:prstGeom prst="rect">
              <a:avLst/>
            </a:prstGeom>
          </p:spPr>
          <p:txBody>
            <a:bodyPr anchor="t" rtlCol="false" tIns="0" lIns="0" bIns="0" rIns="0">
              <a:spAutoFit/>
            </a:bodyPr>
            <a:lstStyle/>
            <a:p>
              <a:pPr algn="l">
                <a:lnSpc>
                  <a:spcPts val="3673"/>
                </a:lnSpc>
              </a:pPr>
              <a:r>
                <a:rPr lang="en-US" sz="2623" spc="-26">
                  <a:solidFill>
                    <a:srgbClr val="000000"/>
                  </a:solidFill>
                  <a:latin typeface="Glacial Indifference"/>
                  <a:ea typeface="Glacial Indifference"/>
                  <a:cs typeface="Glacial Indifference"/>
                  <a:sym typeface="Glacial Indifference"/>
                </a:rPr>
                <a:t>이벤트 탭을 누르면 포인트를 간단히 벌 수 있는 이벤트 게임이 준비되어있습니다. 첫번째 게임은 정해진 시간내에 문제를 맞추고 맞춘 문제의 레벨에 따라 포인트가 지급/랭킹을 겨룰 수 있는 </a:t>
              </a:r>
              <a:r>
                <a:rPr lang="en-US" sz="2623" spc="-26">
                  <a:solidFill>
                    <a:srgbClr val="000000"/>
                  </a:solidFill>
                  <a:latin typeface="Glacial Indifference Bold"/>
                  <a:ea typeface="Glacial Indifference Bold"/>
                  <a:cs typeface="Glacial Indifference Bold"/>
                  <a:sym typeface="Glacial Indifference Bold"/>
                </a:rPr>
                <a:t>퀴즈게임</a:t>
              </a:r>
              <a:r>
                <a:rPr lang="en-US" sz="2623" spc="-26">
                  <a:solidFill>
                    <a:srgbClr val="000000"/>
                  </a:solidFill>
                  <a:latin typeface="Glacial Indifference"/>
                  <a:ea typeface="Glacial Indifference"/>
                  <a:cs typeface="Glacial Indifference"/>
                  <a:sym typeface="Glacial Indifference"/>
                </a:rPr>
                <a:t>. 두번째 게임은 일정포인트를 지불해 자신이 원하는 야채을 선택해 달리기를 하는 </a:t>
              </a:r>
              <a:r>
                <a:rPr lang="en-US" sz="2623" spc="-26">
                  <a:solidFill>
                    <a:srgbClr val="000000"/>
                  </a:solidFill>
                  <a:latin typeface="Glacial Indifference Bold"/>
                  <a:ea typeface="Glacial Indifference Bold"/>
                  <a:cs typeface="Glacial Indifference Bold"/>
                  <a:sym typeface="Glacial Indifference Bold"/>
                </a:rPr>
                <a:t>야채달리기</a:t>
              </a:r>
              <a:r>
                <a:rPr lang="en-US" sz="2623" spc="-26">
                  <a:solidFill>
                    <a:srgbClr val="000000"/>
                  </a:solidFill>
                  <a:latin typeface="Glacial Indifference"/>
                  <a:ea typeface="Glacial Indifference"/>
                  <a:cs typeface="Glacial Indifference"/>
                  <a:sym typeface="Glacial Indifference"/>
                </a:rPr>
                <a:t> 입니다.</a:t>
              </a:r>
            </a:p>
          </p:txBody>
        </p:sp>
        <p:sp>
          <p:nvSpPr>
            <p:cNvPr name="TextBox 7" id="7"/>
            <p:cNvSpPr txBox="true"/>
            <p:nvPr/>
          </p:nvSpPr>
          <p:spPr>
            <a:xfrm rot="0">
              <a:off x="10" y="4535813"/>
              <a:ext cx="11209795" cy="758534"/>
            </a:xfrm>
            <a:prstGeom prst="rect">
              <a:avLst/>
            </a:prstGeom>
          </p:spPr>
          <p:txBody>
            <a:bodyPr anchor="t" rtlCol="false" tIns="0" lIns="0" bIns="0" rIns="0">
              <a:spAutoFit/>
            </a:bodyPr>
            <a:lstStyle/>
            <a:p>
              <a:pPr algn="l">
                <a:lnSpc>
                  <a:spcPts val="4898"/>
                </a:lnSpc>
              </a:pPr>
              <a:r>
                <a:rPr lang="en-US" sz="3498" spc="629">
                  <a:solidFill>
                    <a:srgbClr val="000000"/>
                  </a:solidFill>
                  <a:latin typeface="Glacial Indifference Bold"/>
                  <a:ea typeface="Glacial Indifference Bold"/>
                  <a:cs typeface="Glacial Indifference Bold"/>
                  <a:sym typeface="Glacial Indifference Bold"/>
                </a:rPr>
                <a:t>채팅</a:t>
              </a:r>
            </a:p>
          </p:txBody>
        </p:sp>
        <p:sp>
          <p:nvSpPr>
            <p:cNvPr name="TextBox 8" id="8"/>
            <p:cNvSpPr txBox="true"/>
            <p:nvPr/>
          </p:nvSpPr>
          <p:spPr>
            <a:xfrm rot="0">
              <a:off x="10" y="5488091"/>
              <a:ext cx="11209795" cy="1832082"/>
            </a:xfrm>
            <a:prstGeom prst="rect">
              <a:avLst/>
            </a:prstGeom>
          </p:spPr>
          <p:txBody>
            <a:bodyPr anchor="t" rtlCol="false" tIns="0" lIns="0" bIns="0" rIns="0">
              <a:spAutoFit/>
            </a:bodyPr>
            <a:lstStyle/>
            <a:p>
              <a:pPr algn="l">
                <a:lnSpc>
                  <a:spcPts val="3673"/>
                </a:lnSpc>
              </a:pPr>
              <a:r>
                <a:rPr lang="en-US" sz="2623" spc="-26">
                  <a:solidFill>
                    <a:srgbClr val="000000"/>
                  </a:solidFill>
                  <a:latin typeface="Glacial Indifference"/>
                  <a:ea typeface="Glacial Indifference"/>
                  <a:cs typeface="Glacial Indifference"/>
                  <a:sym typeface="Glacial Indifference"/>
                </a:rPr>
                <a:t>채팅 탭을 누르면 유저끼리 실시간으로 대화를 할 수 있는 채팅창이 나옵니다. 유저마다 닉네임을 설정해 채팅을 즐길 수 있습니다.</a:t>
              </a:r>
            </a:p>
          </p:txBody>
        </p:sp>
        <p:sp>
          <p:nvSpPr>
            <p:cNvPr name="TextBox 9" id="9"/>
            <p:cNvSpPr txBox="true"/>
            <p:nvPr/>
          </p:nvSpPr>
          <p:spPr>
            <a:xfrm rot="0">
              <a:off x="0" y="8007504"/>
              <a:ext cx="11209795" cy="758534"/>
            </a:xfrm>
            <a:prstGeom prst="rect">
              <a:avLst/>
            </a:prstGeom>
          </p:spPr>
          <p:txBody>
            <a:bodyPr anchor="t" rtlCol="false" tIns="0" lIns="0" bIns="0" rIns="0">
              <a:spAutoFit/>
            </a:bodyPr>
            <a:lstStyle/>
            <a:p>
              <a:pPr algn="l">
                <a:lnSpc>
                  <a:spcPts val="4898"/>
                </a:lnSpc>
              </a:pPr>
              <a:r>
                <a:rPr lang="en-US" sz="3498" spc="629">
                  <a:solidFill>
                    <a:srgbClr val="000000"/>
                  </a:solidFill>
                  <a:latin typeface="Glacial Indifference Bold"/>
                  <a:ea typeface="Glacial Indifference Bold"/>
                  <a:cs typeface="Glacial Indifference Bold"/>
                  <a:sym typeface="Glacial Indifference Bold"/>
                </a:rPr>
                <a:t>게시판</a:t>
              </a:r>
            </a:p>
          </p:txBody>
        </p:sp>
        <p:sp>
          <p:nvSpPr>
            <p:cNvPr name="TextBox 10" id="10"/>
            <p:cNvSpPr txBox="true"/>
            <p:nvPr/>
          </p:nvSpPr>
          <p:spPr>
            <a:xfrm rot="0">
              <a:off x="0" y="8959784"/>
              <a:ext cx="11209795" cy="1832082"/>
            </a:xfrm>
            <a:prstGeom prst="rect">
              <a:avLst/>
            </a:prstGeom>
          </p:spPr>
          <p:txBody>
            <a:bodyPr anchor="t" rtlCol="false" tIns="0" lIns="0" bIns="0" rIns="0">
              <a:spAutoFit/>
            </a:bodyPr>
            <a:lstStyle/>
            <a:p>
              <a:pPr algn="l">
                <a:lnSpc>
                  <a:spcPts val="3673"/>
                </a:lnSpc>
              </a:pPr>
              <a:r>
                <a:rPr lang="en-US" sz="2623" spc="-26">
                  <a:solidFill>
                    <a:srgbClr val="000000"/>
                  </a:solidFill>
                  <a:latin typeface="Glacial Indifference"/>
                  <a:ea typeface="Glacial Indifference"/>
                  <a:cs typeface="Glacial Indifference"/>
                  <a:sym typeface="Glacial Indifference"/>
                </a:rPr>
                <a:t>해당 커뮤니티는 일반적인 리스트 형식의 게시판이 아닌 갤러리 형식의 게시판으로 이루어져 있습니다. 게시글에는 글추천/유저 신고/전용 에디터등 편의 기능에 신경을 썻습니다. </a:t>
              </a:r>
            </a:p>
          </p:txBody>
        </p:sp>
        <p:sp>
          <p:nvSpPr>
            <p:cNvPr name="TextBox 11" id="11"/>
            <p:cNvSpPr txBox="true"/>
            <p:nvPr/>
          </p:nvSpPr>
          <p:spPr>
            <a:xfrm rot="0">
              <a:off x="12316979" y="-66675"/>
              <a:ext cx="1845163" cy="758534"/>
            </a:xfrm>
            <a:prstGeom prst="rect">
              <a:avLst/>
            </a:prstGeom>
          </p:spPr>
          <p:txBody>
            <a:bodyPr anchor="t" rtlCol="false" tIns="0" lIns="0" bIns="0" rIns="0">
              <a:spAutoFit/>
            </a:bodyPr>
            <a:lstStyle/>
            <a:p>
              <a:pPr algn="r">
                <a:lnSpc>
                  <a:spcPts val="4898"/>
                </a:lnSpc>
              </a:pPr>
            </a:p>
          </p:txBody>
        </p:sp>
        <p:sp>
          <p:nvSpPr>
            <p:cNvPr name="TextBox 12" id="12"/>
            <p:cNvSpPr txBox="true"/>
            <p:nvPr/>
          </p:nvSpPr>
          <p:spPr>
            <a:xfrm rot="0">
              <a:off x="12316979" y="4536917"/>
              <a:ext cx="1845163" cy="758534"/>
            </a:xfrm>
            <a:prstGeom prst="rect">
              <a:avLst/>
            </a:prstGeom>
          </p:spPr>
          <p:txBody>
            <a:bodyPr anchor="t" rtlCol="false" tIns="0" lIns="0" bIns="0" rIns="0">
              <a:spAutoFit/>
            </a:bodyPr>
            <a:lstStyle/>
            <a:p>
              <a:pPr algn="r">
                <a:lnSpc>
                  <a:spcPts val="4898"/>
                </a:lnSpc>
              </a:pPr>
            </a:p>
          </p:txBody>
        </p:sp>
        <p:sp>
          <p:nvSpPr>
            <p:cNvPr name="TextBox 13" id="13"/>
            <p:cNvSpPr txBox="true"/>
            <p:nvPr/>
          </p:nvSpPr>
          <p:spPr>
            <a:xfrm rot="0">
              <a:off x="12316979" y="7982196"/>
              <a:ext cx="1845163" cy="758534"/>
            </a:xfrm>
            <a:prstGeom prst="rect">
              <a:avLst/>
            </a:prstGeom>
          </p:spPr>
          <p:txBody>
            <a:bodyPr anchor="t" rtlCol="false" tIns="0" lIns="0" bIns="0" rIns="0">
              <a:spAutoFit/>
            </a:bodyPr>
            <a:lstStyle/>
            <a:p>
              <a:pPr algn="r">
                <a:lnSpc>
                  <a:spcPts val="4898"/>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722341" y="1074277"/>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707012" y="1832504"/>
            <a:ext cx="6710852" cy="6820666"/>
          </a:xfrm>
          <a:custGeom>
            <a:avLst/>
            <a:gdLst/>
            <a:ahLst/>
            <a:cxnLst/>
            <a:rect r="r" b="b" t="t" l="l"/>
            <a:pathLst>
              <a:path h="6820666" w="6710852">
                <a:moveTo>
                  <a:pt x="0" y="0"/>
                </a:moveTo>
                <a:lnTo>
                  <a:pt x="6710852" y="0"/>
                </a:lnTo>
                <a:lnTo>
                  <a:pt x="6710852" y="6820666"/>
                </a:lnTo>
                <a:lnTo>
                  <a:pt x="0" y="6820666"/>
                </a:lnTo>
                <a:lnTo>
                  <a:pt x="0" y="0"/>
                </a:lnTo>
                <a:close/>
              </a:path>
            </a:pathLst>
          </a:custGeom>
          <a:blipFill>
            <a:blip r:embed="rId2"/>
            <a:stretch>
              <a:fillRect l="0" t="0" r="0" b="0"/>
            </a:stretch>
          </a:blipFill>
        </p:spPr>
      </p:sp>
      <p:sp>
        <p:nvSpPr>
          <p:cNvPr name="Freeform 4" id="4"/>
          <p:cNvSpPr/>
          <p:nvPr/>
        </p:nvSpPr>
        <p:spPr>
          <a:xfrm flipH="false" flipV="false" rot="0">
            <a:off x="5852692" y="4769739"/>
            <a:ext cx="11406608" cy="2256703"/>
          </a:xfrm>
          <a:custGeom>
            <a:avLst/>
            <a:gdLst/>
            <a:ahLst/>
            <a:cxnLst/>
            <a:rect r="r" b="b" t="t" l="l"/>
            <a:pathLst>
              <a:path h="2256703" w="11406608">
                <a:moveTo>
                  <a:pt x="0" y="0"/>
                </a:moveTo>
                <a:lnTo>
                  <a:pt x="11406608" y="0"/>
                </a:lnTo>
                <a:lnTo>
                  <a:pt x="11406608" y="2256703"/>
                </a:lnTo>
                <a:lnTo>
                  <a:pt x="0" y="2256703"/>
                </a:lnTo>
                <a:lnTo>
                  <a:pt x="0" y="0"/>
                </a:lnTo>
                <a:close/>
              </a:path>
            </a:pathLst>
          </a:custGeom>
          <a:blipFill>
            <a:blip r:embed="rId3"/>
            <a:stretch>
              <a:fillRect l="0" t="0" r="0" b="0"/>
            </a:stretch>
          </a:blipFill>
        </p:spPr>
      </p:sp>
      <p:sp>
        <p:nvSpPr>
          <p:cNvPr name="TextBox 5" id="5"/>
          <p:cNvSpPr txBox="true"/>
          <p:nvPr/>
        </p:nvSpPr>
        <p:spPr>
          <a:xfrm rot="0">
            <a:off x="1197103" y="795626"/>
            <a:ext cx="1349378"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 테이블</a:t>
            </a:r>
          </a:p>
        </p:txBody>
      </p:sp>
      <p:sp>
        <p:nvSpPr>
          <p:cNvPr name="TextBox 6" id="6"/>
          <p:cNvSpPr txBox="true"/>
          <p:nvPr/>
        </p:nvSpPr>
        <p:spPr>
          <a:xfrm rot="0">
            <a:off x="5062438" y="7322293"/>
            <a:ext cx="13073579" cy="897545"/>
          </a:xfrm>
          <a:prstGeom prst="rect">
            <a:avLst/>
          </a:prstGeom>
        </p:spPr>
        <p:txBody>
          <a:bodyPr anchor="t" rtlCol="false" tIns="0" lIns="0" bIns="0" rIns="0">
            <a:spAutoFit/>
          </a:bodyPr>
          <a:lstStyle/>
          <a:p>
            <a:pPr algn="ctr">
              <a:lnSpc>
                <a:spcPts val="3547"/>
              </a:lnSpc>
            </a:pPr>
            <a:r>
              <a:rPr lang="en-US" sz="2534">
                <a:solidFill>
                  <a:srgbClr val="000000"/>
                </a:solidFill>
                <a:latin typeface="Telegraf"/>
                <a:ea typeface="Telegraf"/>
                <a:cs typeface="Telegraf"/>
                <a:sym typeface="Telegraf"/>
              </a:rPr>
              <a:t>게시글이  삭제되면 댓글과 좋아요 테이블에 참조된 열이 삭제 되도록 ON DELETE CASCADE 처리</a:t>
            </a:r>
          </a:p>
          <a:p>
            <a:pPr algn="ctr">
              <a:lnSpc>
                <a:spcPts val="3547"/>
              </a:lnSpc>
              <a:spcBef>
                <a:spcPct val="0"/>
              </a:spcBef>
            </a:pPr>
            <a:r>
              <a:rPr lang="en-US" sz="2534">
                <a:solidFill>
                  <a:srgbClr val="000000"/>
                </a:solidFill>
                <a:latin typeface="Telegraf"/>
                <a:ea typeface="Telegraf"/>
                <a:cs typeface="Telegraf"/>
                <a:sym typeface="Telegraf"/>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2095808" y="3677477"/>
            <a:ext cx="3717921" cy="2593250"/>
          </a:xfrm>
          <a:custGeom>
            <a:avLst/>
            <a:gdLst/>
            <a:ahLst/>
            <a:cxnLst/>
            <a:rect r="r" b="b" t="t" l="l"/>
            <a:pathLst>
              <a:path h="2593250" w="3717921">
                <a:moveTo>
                  <a:pt x="0" y="0"/>
                </a:moveTo>
                <a:lnTo>
                  <a:pt x="3717921" y="0"/>
                </a:lnTo>
                <a:lnTo>
                  <a:pt x="3717921" y="2593250"/>
                </a:lnTo>
                <a:lnTo>
                  <a:pt x="0" y="2593250"/>
                </a:lnTo>
                <a:lnTo>
                  <a:pt x="0" y="0"/>
                </a:lnTo>
                <a:close/>
              </a:path>
            </a:pathLst>
          </a:custGeom>
          <a:blipFill>
            <a:blip r:embed="rId2"/>
            <a:stretch>
              <a:fillRect l="0" t="0" r="0" b="0"/>
            </a:stretch>
          </a:blipFill>
        </p:spPr>
      </p:sp>
      <p:sp>
        <p:nvSpPr>
          <p:cNvPr name="Freeform 4" id="4"/>
          <p:cNvSpPr/>
          <p:nvPr/>
        </p:nvSpPr>
        <p:spPr>
          <a:xfrm flipH="false" flipV="false" rot="0">
            <a:off x="12960583" y="3697625"/>
            <a:ext cx="2554017" cy="2552953"/>
          </a:xfrm>
          <a:custGeom>
            <a:avLst/>
            <a:gdLst/>
            <a:ahLst/>
            <a:cxnLst/>
            <a:rect r="r" b="b" t="t" l="l"/>
            <a:pathLst>
              <a:path h="2552953" w="2554017">
                <a:moveTo>
                  <a:pt x="0" y="0"/>
                </a:moveTo>
                <a:lnTo>
                  <a:pt x="2554017" y="0"/>
                </a:lnTo>
                <a:lnTo>
                  <a:pt x="2554017" y="2552954"/>
                </a:lnTo>
                <a:lnTo>
                  <a:pt x="0" y="2552954"/>
                </a:lnTo>
                <a:lnTo>
                  <a:pt x="0" y="0"/>
                </a:lnTo>
                <a:close/>
              </a:path>
            </a:pathLst>
          </a:custGeom>
          <a:blipFill>
            <a:blip r:embed="rId3"/>
            <a:stretch>
              <a:fillRect l="0" t="0" r="0" b="0"/>
            </a:stretch>
          </a:blipFill>
        </p:spPr>
      </p:sp>
      <p:sp>
        <p:nvSpPr>
          <p:cNvPr name="Freeform 5" id="5"/>
          <p:cNvSpPr/>
          <p:nvPr/>
        </p:nvSpPr>
        <p:spPr>
          <a:xfrm flipH="false" flipV="false" rot="0">
            <a:off x="9193549" y="3663012"/>
            <a:ext cx="3101890" cy="2622179"/>
          </a:xfrm>
          <a:custGeom>
            <a:avLst/>
            <a:gdLst/>
            <a:ahLst/>
            <a:cxnLst/>
            <a:rect r="r" b="b" t="t" l="l"/>
            <a:pathLst>
              <a:path h="2622179" w="3101890">
                <a:moveTo>
                  <a:pt x="0" y="0"/>
                </a:moveTo>
                <a:lnTo>
                  <a:pt x="3101890" y="0"/>
                </a:lnTo>
                <a:lnTo>
                  <a:pt x="3101890" y="2622180"/>
                </a:lnTo>
                <a:lnTo>
                  <a:pt x="0" y="2622180"/>
                </a:lnTo>
                <a:lnTo>
                  <a:pt x="0" y="0"/>
                </a:lnTo>
                <a:close/>
              </a:path>
            </a:pathLst>
          </a:custGeom>
          <a:blipFill>
            <a:blip r:embed="rId4"/>
            <a:stretch>
              <a:fillRect l="0" t="0" r="0" b="0"/>
            </a:stretch>
          </a:blipFill>
        </p:spPr>
      </p:sp>
      <p:sp>
        <p:nvSpPr>
          <p:cNvPr name="Freeform 6" id="6"/>
          <p:cNvSpPr/>
          <p:nvPr/>
        </p:nvSpPr>
        <p:spPr>
          <a:xfrm flipH="false" flipV="false" rot="0">
            <a:off x="6023879" y="3494042"/>
            <a:ext cx="2960120" cy="2960120"/>
          </a:xfrm>
          <a:custGeom>
            <a:avLst/>
            <a:gdLst/>
            <a:ahLst/>
            <a:cxnLst/>
            <a:rect r="r" b="b" t="t" l="l"/>
            <a:pathLst>
              <a:path h="2960120" w="2960120">
                <a:moveTo>
                  <a:pt x="0" y="0"/>
                </a:moveTo>
                <a:lnTo>
                  <a:pt x="2960120" y="0"/>
                </a:lnTo>
                <a:lnTo>
                  <a:pt x="2960120" y="2960120"/>
                </a:lnTo>
                <a:lnTo>
                  <a:pt x="0" y="2960120"/>
                </a:lnTo>
                <a:lnTo>
                  <a:pt x="0" y="0"/>
                </a:lnTo>
                <a:close/>
              </a:path>
            </a:pathLst>
          </a:custGeom>
          <a:blipFill>
            <a:blip r:embed="rId5"/>
            <a:stretch>
              <a:fillRect l="0" t="0" r="0" b="0"/>
            </a:stretch>
          </a:blipFill>
        </p:spPr>
      </p:sp>
      <p:sp>
        <p:nvSpPr>
          <p:cNvPr name="TextBox 7" id="7"/>
          <p:cNvSpPr txBox="true"/>
          <p:nvPr/>
        </p:nvSpPr>
        <p:spPr>
          <a:xfrm rot="0">
            <a:off x="1197103" y="795626"/>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개발환경</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1197103" y="795626"/>
            <a:ext cx="3736349" cy="537040"/>
          </a:xfrm>
          <a:prstGeom prst="rect">
            <a:avLst/>
          </a:prstGeom>
        </p:spPr>
        <p:txBody>
          <a:bodyPr anchor="t" rtlCol="false" tIns="0" lIns="0" bIns="0" rIns="0">
            <a:spAutoFit/>
          </a:bodyPr>
          <a:lstStyle/>
          <a:p>
            <a:pPr algn="l">
              <a:lnSpc>
                <a:spcPts val="4329"/>
              </a:lnSpc>
            </a:pPr>
            <a:r>
              <a:rPr lang="en-US" sz="3092" spc="-197">
                <a:solidFill>
                  <a:srgbClr val="000000"/>
                </a:solidFill>
                <a:latin typeface="Source Han Sans KR Bold"/>
                <a:ea typeface="Source Han Sans KR Bold"/>
                <a:cs typeface="Source Han Sans KR Bold"/>
                <a:sym typeface="Source Han Sans KR Bold"/>
              </a:rPr>
              <a:t>개발일정</a:t>
            </a:r>
          </a:p>
        </p:txBody>
      </p:sp>
      <p:sp>
        <p:nvSpPr>
          <p:cNvPr name="AutoShape 4" id="4"/>
          <p:cNvSpPr/>
          <p:nvPr/>
        </p:nvSpPr>
        <p:spPr>
          <a:xfrm>
            <a:off x="2134216" y="3390265"/>
            <a:ext cx="14019568" cy="0"/>
          </a:xfrm>
          <a:prstGeom prst="line">
            <a:avLst/>
          </a:prstGeom>
          <a:ln cap="flat" w="9525">
            <a:solidFill>
              <a:srgbClr val="81766F"/>
            </a:solidFill>
            <a:prstDash val="solid"/>
            <a:headEnd type="none" len="sm" w="sm"/>
            <a:tailEnd type="none" len="sm" w="sm"/>
          </a:ln>
        </p:spPr>
      </p:sp>
      <p:sp>
        <p:nvSpPr>
          <p:cNvPr name="AutoShape 5" id="5"/>
          <p:cNvSpPr/>
          <p:nvPr/>
        </p:nvSpPr>
        <p:spPr>
          <a:xfrm>
            <a:off x="2134216" y="4154816"/>
            <a:ext cx="14019568" cy="0"/>
          </a:xfrm>
          <a:prstGeom prst="line">
            <a:avLst/>
          </a:prstGeom>
          <a:ln cap="flat" w="9525">
            <a:solidFill>
              <a:srgbClr val="81766F"/>
            </a:solidFill>
            <a:prstDash val="solid"/>
            <a:headEnd type="none" len="sm" w="sm"/>
            <a:tailEnd type="none" len="sm" w="sm"/>
          </a:ln>
        </p:spPr>
      </p:sp>
      <p:sp>
        <p:nvSpPr>
          <p:cNvPr name="AutoShape 6" id="6"/>
          <p:cNvSpPr/>
          <p:nvPr/>
        </p:nvSpPr>
        <p:spPr>
          <a:xfrm flipV="true">
            <a:off x="6210247" y="2824973"/>
            <a:ext cx="0" cy="5820880"/>
          </a:xfrm>
          <a:prstGeom prst="line">
            <a:avLst/>
          </a:prstGeom>
          <a:ln cap="flat" w="19050">
            <a:solidFill>
              <a:srgbClr val="81766F"/>
            </a:solidFill>
            <a:prstDash val="solid"/>
            <a:headEnd type="none" len="sm" w="sm"/>
            <a:tailEnd type="none" len="sm" w="sm"/>
          </a:ln>
        </p:spPr>
      </p:sp>
      <p:sp>
        <p:nvSpPr>
          <p:cNvPr name="AutoShape 7" id="7"/>
          <p:cNvSpPr/>
          <p:nvPr/>
        </p:nvSpPr>
        <p:spPr>
          <a:xfrm flipV="true">
            <a:off x="9231853" y="2824973"/>
            <a:ext cx="0" cy="5820880"/>
          </a:xfrm>
          <a:prstGeom prst="line">
            <a:avLst/>
          </a:prstGeom>
          <a:ln cap="flat" w="19050">
            <a:solidFill>
              <a:srgbClr val="81766F"/>
            </a:solidFill>
            <a:prstDash val="solid"/>
            <a:headEnd type="none" len="sm" w="sm"/>
            <a:tailEnd type="none" len="sm" w="sm"/>
          </a:ln>
        </p:spPr>
      </p:sp>
      <p:sp>
        <p:nvSpPr>
          <p:cNvPr name="AutoShape 8" id="8"/>
          <p:cNvSpPr/>
          <p:nvPr/>
        </p:nvSpPr>
        <p:spPr>
          <a:xfrm flipV="true">
            <a:off x="3207690" y="2824973"/>
            <a:ext cx="0" cy="5820880"/>
          </a:xfrm>
          <a:prstGeom prst="line">
            <a:avLst/>
          </a:prstGeom>
          <a:ln cap="flat" w="19050">
            <a:solidFill>
              <a:srgbClr val="81766F"/>
            </a:solidFill>
            <a:prstDash val="solid"/>
            <a:headEnd type="none" len="sm" w="sm"/>
            <a:tailEnd type="none" len="sm" w="sm"/>
          </a:ln>
        </p:spPr>
      </p:sp>
      <p:sp>
        <p:nvSpPr>
          <p:cNvPr name="AutoShape 9" id="9"/>
          <p:cNvSpPr/>
          <p:nvPr/>
        </p:nvSpPr>
        <p:spPr>
          <a:xfrm flipV="true">
            <a:off x="12234410" y="2907986"/>
            <a:ext cx="0" cy="5654854"/>
          </a:xfrm>
          <a:prstGeom prst="line">
            <a:avLst/>
          </a:prstGeom>
          <a:ln cap="flat" w="19050">
            <a:solidFill>
              <a:srgbClr val="81766F"/>
            </a:solidFill>
            <a:prstDash val="solid"/>
            <a:headEnd type="none" len="sm" w="sm"/>
            <a:tailEnd type="none" len="sm" w="sm"/>
          </a:ln>
        </p:spPr>
      </p:sp>
      <p:sp>
        <p:nvSpPr>
          <p:cNvPr name="AutoShape 10" id="10"/>
          <p:cNvSpPr/>
          <p:nvPr/>
        </p:nvSpPr>
        <p:spPr>
          <a:xfrm flipV="true">
            <a:off x="15246492" y="2907986"/>
            <a:ext cx="0" cy="5654854"/>
          </a:xfrm>
          <a:prstGeom prst="line">
            <a:avLst/>
          </a:prstGeom>
          <a:ln cap="flat" w="19050">
            <a:solidFill>
              <a:srgbClr val="81766F"/>
            </a:solidFill>
            <a:prstDash val="solid"/>
            <a:headEnd type="none" len="sm" w="sm"/>
            <a:tailEnd type="none" len="sm" w="sm"/>
          </a:ln>
        </p:spPr>
      </p:sp>
      <p:sp>
        <p:nvSpPr>
          <p:cNvPr name="AutoShape 11" id="11"/>
          <p:cNvSpPr/>
          <p:nvPr/>
        </p:nvSpPr>
        <p:spPr>
          <a:xfrm>
            <a:off x="2134216" y="4919366"/>
            <a:ext cx="14019568" cy="0"/>
          </a:xfrm>
          <a:prstGeom prst="line">
            <a:avLst/>
          </a:prstGeom>
          <a:ln cap="flat" w="9525">
            <a:solidFill>
              <a:srgbClr val="81766F"/>
            </a:solidFill>
            <a:prstDash val="solid"/>
            <a:headEnd type="none" len="sm" w="sm"/>
            <a:tailEnd type="none" len="sm" w="sm"/>
          </a:ln>
        </p:spPr>
      </p:sp>
      <p:sp>
        <p:nvSpPr>
          <p:cNvPr name="AutoShape 12" id="12"/>
          <p:cNvSpPr/>
          <p:nvPr/>
        </p:nvSpPr>
        <p:spPr>
          <a:xfrm>
            <a:off x="2134216" y="5683917"/>
            <a:ext cx="14019568" cy="0"/>
          </a:xfrm>
          <a:prstGeom prst="line">
            <a:avLst/>
          </a:prstGeom>
          <a:ln cap="flat" w="9525">
            <a:solidFill>
              <a:srgbClr val="81766F"/>
            </a:solidFill>
            <a:prstDash val="solid"/>
            <a:headEnd type="none" len="sm" w="sm"/>
            <a:tailEnd type="none" len="sm" w="sm"/>
          </a:ln>
        </p:spPr>
      </p:sp>
      <p:sp>
        <p:nvSpPr>
          <p:cNvPr name="AutoShape 13" id="13"/>
          <p:cNvSpPr/>
          <p:nvPr/>
        </p:nvSpPr>
        <p:spPr>
          <a:xfrm>
            <a:off x="2134216" y="6448467"/>
            <a:ext cx="14019568" cy="0"/>
          </a:xfrm>
          <a:prstGeom prst="line">
            <a:avLst/>
          </a:prstGeom>
          <a:ln cap="flat" w="9525">
            <a:solidFill>
              <a:srgbClr val="81766F"/>
            </a:solidFill>
            <a:prstDash val="solid"/>
            <a:headEnd type="none" len="sm" w="sm"/>
            <a:tailEnd type="none" len="sm" w="sm"/>
          </a:ln>
        </p:spPr>
      </p:sp>
      <p:sp>
        <p:nvSpPr>
          <p:cNvPr name="AutoShape 14" id="14"/>
          <p:cNvSpPr/>
          <p:nvPr/>
        </p:nvSpPr>
        <p:spPr>
          <a:xfrm>
            <a:off x="2134216" y="7213018"/>
            <a:ext cx="14019568" cy="0"/>
          </a:xfrm>
          <a:prstGeom prst="line">
            <a:avLst/>
          </a:prstGeom>
          <a:ln cap="flat" w="9525">
            <a:solidFill>
              <a:srgbClr val="81766F"/>
            </a:solidFill>
            <a:prstDash val="solid"/>
            <a:headEnd type="none" len="sm" w="sm"/>
            <a:tailEnd type="none" len="sm" w="sm"/>
          </a:ln>
        </p:spPr>
      </p:sp>
      <p:sp>
        <p:nvSpPr>
          <p:cNvPr name="AutoShape 15" id="15"/>
          <p:cNvSpPr/>
          <p:nvPr/>
        </p:nvSpPr>
        <p:spPr>
          <a:xfrm>
            <a:off x="2134216" y="7976611"/>
            <a:ext cx="14019568" cy="0"/>
          </a:xfrm>
          <a:prstGeom prst="line">
            <a:avLst/>
          </a:prstGeom>
          <a:ln cap="flat" w="9525">
            <a:solidFill>
              <a:srgbClr val="81766F"/>
            </a:solidFill>
            <a:prstDash val="solid"/>
            <a:headEnd type="none" len="sm" w="sm"/>
            <a:tailEnd type="none" len="sm" w="sm"/>
          </a:ln>
        </p:spPr>
      </p:sp>
      <p:grpSp>
        <p:nvGrpSpPr>
          <p:cNvPr name="Group 16" id="16"/>
          <p:cNvGrpSpPr/>
          <p:nvPr/>
        </p:nvGrpSpPr>
        <p:grpSpPr>
          <a:xfrm rot="0">
            <a:off x="3195059" y="3391986"/>
            <a:ext cx="2429415" cy="765347"/>
            <a:chOff x="0" y="0"/>
            <a:chExt cx="639846" cy="201573"/>
          </a:xfrm>
        </p:grpSpPr>
        <p:sp>
          <p:nvSpPr>
            <p:cNvPr name="Freeform 17" id="17"/>
            <p:cNvSpPr/>
            <p:nvPr/>
          </p:nvSpPr>
          <p:spPr>
            <a:xfrm flipH="false" flipV="false" rot="0">
              <a:off x="0" y="0"/>
              <a:ext cx="639846" cy="201573"/>
            </a:xfrm>
            <a:custGeom>
              <a:avLst/>
              <a:gdLst/>
              <a:ahLst/>
              <a:cxnLst/>
              <a:rect r="r" b="b" t="t" l="l"/>
              <a:pathLst>
                <a:path h="201573" w="639846">
                  <a:moveTo>
                    <a:pt x="0" y="0"/>
                  </a:moveTo>
                  <a:lnTo>
                    <a:pt x="639846" y="0"/>
                  </a:lnTo>
                  <a:lnTo>
                    <a:pt x="639846" y="201573"/>
                  </a:lnTo>
                  <a:lnTo>
                    <a:pt x="0" y="201573"/>
                  </a:lnTo>
                  <a:close/>
                </a:path>
              </a:pathLst>
            </a:custGeom>
            <a:solidFill>
              <a:srgbClr val="D5BB9B"/>
            </a:solidFill>
          </p:spPr>
        </p:sp>
        <p:sp>
          <p:nvSpPr>
            <p:cNvPr name="TextBox 18" id="18"/>
            <p:cNvSpPr txBox="true"/>
            <p:nvPr/>
          </p:nvSpPr>
          <p:spPr>
            <a:xfrm>
              <a:off x="0" y="-95250"/>
              <a:ext cx="639846" cy="296823"/>
            </a:xfrm>
            <a:prstGeom prst="rect">
              <a:avLst/>
            </a:prstGeom>
          </p:spPr>
          <p:txBody>
            <a:bodyPr anchor="ctr" rtlCol="false" tIns="50800" lIns="50800" bIns="50800" rIns="50800"/>
            <a:lstStyle/>
            <a:p>
              <a:pPr algn="ctr">
                <a:lnSpc>
                  <a:spcPts val="2366"/>
                </a:lnSpc>
              </a:pPr>
              <a:r>
                <a:rPr lang="en-US" sz="1400">
                  <a:solidFill>
                    <a:srgbClr val="FFFFFF"/>
                  </a:solidFill>
                  <a:latin typeface="Gothic A1 Medium"/>
                  <a:ea typeface="Gothic A1 Medium"/>
                  <a:cs typeface="Gothic A1 Medium"/>
                  <a:sym typeface="Gothic A1 Medium"/>
                </a:rPr>
                <a:t>역할분배 및 일정회의</a:t>
              </a:r>
            </a:p>
          </p:txBody>
        </p:sp>
      </p:grpSp>
      <p:grpSp>
        <p:nvGrpSpPr>
          <p:cNvPr name="Group 19" id="19"/>
          <p:cNvGrpSpPr/>
          <p:nvPr/>
        </p:nvGrpSpPr>
        <p:grpSpPr>
          <a:xfrm rot="0">
            <a:off x="3195059" y="4161332"/>
            <a:ext cx="3540728" cy="765347"/>
            <a:chOff x="0" y="0"/>
            <a:chExt cx="932537" cy="201573"/>
          </a:xfrm>
        </p:grpSpPr>
        <p:sp>
          <p:nvSpPr>
            <p:cNvPr name="Freeform 20" id="20"/>
            <p:cNvSpPr/>
            <p:nvPr/>
          </p:nvSpPr>
          <p:spPr>
            <a:xfrm flipH="false" flipV="false" rot="0">
              <a:off x="0" y="0"/>
              <a:ext cx="932537" cy="201573"/>
            </a:xfrm>
            <a:custGeom>
              <a:avLst/>
              <a:gdLst/>
              <a:ahLst/>
              <a:cxnLst/>
              <a:rect r="r" b="b" t="t" l="l"/>
              <a:pathLst>
                <a:path h="201573" w="932537">
                  <a:moveTo>
                    <a:pt x="0" y="0"/>
                  </a:moveTo>
                  <a:lnTo>
                    <a:pt x="932537" y="0"/>
                  </a:lnTo>
                  <a:lnTo>
                    <a:pt x="932537" y="201573"/>
                  </a:lnTo>
                  <a:lnTo>
                    <a:pt x="0" y="201573"/>
                  </a:lnTo>
                  <a:close/>
                </a:path>
              </a:pathLst>
            </a:custGeom>
            <a:solidFill>
              <a:srgbClr val="8B9684"/>
            </a:solidFill>
          </p:spPr>
        </p:sp>
        <p:sp>
          <p:nvSpPr>
            <p:cNvPr name="TextBox 21" id="21"/>
            <p:cNvSpPr txBox="true"/>
            <p:nvPr/>
          </p:nvSpPr>
          <p:spPr>
            <a:xfrm>
              <a:off x="0" y="-95250"/>
              <a:ext cx="932537" cy="296823"/>
            </a:xfrm>
            <a:prstGeom prst="rect">
              <a:avLst/>
            </a:prstGeom>
          </p:spPr>
          <p:txBody>
            <a:bodyPr anchor="ctr" rtlCol="false" tIns="50800" lIns="50800" bIns="50800" rIns="50800"/>
            <a:lstStyle/>
            <a:p>
              <a:pPr algn="ctr">
                <a:lnSpc>
                  <a:spcPts val="2366"/>
                </a:lnSpc>
              </a:pPr>
              <a:r>
                <a:rPr lang="en-US" sz="1400">
                  <a:solidFill>
                    <a:srgbClr val="FFFFFF"/>
                  </a:solidFill>
                  <a:latin typeface="Gothic A1 Medium"/>
                  <a:ea typeface="Gothic A1 Medium"/>
                  <a:cs typeface="Gothic A1 Medium"/>
                  <a:sym typeface="Gothic A1 Medium"/>
                </a:rPr>
                <a:t>레이아웃 디자인 및 CSS설계</a:t>
              </a:r>
            </a:p>
          </p:txBody>
        </p:sp>
      </p:grpSp>
      <p:grpSp>
        <p:nvGrpSpPr>
          <p:cNvPr name="Group 22" id="22"/>
          <p:cNvGrpSpPr/>
          <p:nvPr/>
        </p:nvGrpSpPr>
        <p:grpSpPr>
          <a:xfrm rot="0">
            <a:off x="5389265" y="4912053"/>
            <a:ext cx="5931736" cy="765347"/>
            <a:chOff x="0" y="0"/>
            <a:chExt cx="1562268" cy="201573"/>
          </a:xfrm>
        </p:grpSpPr>
        <p:sp>
          <p:nvSpPr>
            <p:cNvPr name="Freeform 23" id="23"/>
            <p:cNvSpPr/>
            <p:nvPr/>
          </p:nvSpPr>
          <p:spPr>
            <a:xfrm flipH="false" flipV="false" rot="0">
              <a:off x="0" y="0"/>
              <a:ext cx="1562268" cy="201573"/>
            </a:xfrm>
            <a:custGeom>
              <a:avLst/>
              <a:gdLst/>
              <a:ahLst/>
              <a:cxnLst/>
              <a:rect r="r" b="b" t="t" l="l"/>
              <a:pathLst>
                <a:path h="201573" w="1562268">
                  <a:moveTo>
                    <a:pt x="0" y="0"/>
                  </a:moveTo>
                  <a:lnTo>
                    <a:pt x="1562268" y="0"/>
                  </a:lnTo>
                  <a:lnTo>
                    <a:pt x="1562268" y="201573"/>
                  </a:lnTo>
                  <a:lnTo>
                    <a:pt x="0" y="201573"/>
                  </a:lnTo>
                  <a:close/>
                </a:path>
              </a:pathLst>
            </a:custGeom>
            <a:solidFill>
              <a:srgbClr val="81766F"/>
            </a:solidFill>
          </p:spPr>
        </p:sp>
        <p:sp>
          <p:nvSpPr>
            <p:cNvPr name="TextBox 24" id="24"/>
            <p:cNvSpPr txBox="true"/>
            <p:nvPr/>
          </p:nvSpPr>
          <p:spPr>
            <a:xfrm>
              <a:off x="0" y="-95250"/>
              <a:ext cx="1562268" cy="296823"/>
            </a:xfrm>
            <a:prstGeom prst="rect">
              <a:avLst/>
            </a:prstGeom>
          </p:spPr>
          <p:txBody>
            <a:bodyPr anchor="ctr" rtlCol="false" tIns="50800" lIns="50800" bIns="50800" rIns="50800"/>
            <a:lstStyle/>
            <a:p>
              <a:pPr algn="ctr">
                <a:lnSpc>
                  <a:spcPts val="2366"/>
                </a:lnSpc>
              </a:pPr>
              <a:r>
                <a:rPr lang="en-US" sz="1400">
                  <a:solidFill>
                    <a:srgbClr val="FFFFFF"/>
                  </a:solidFill>
                  <a:latin typeface="Gothic A1 Medium"/>
                  <a:ea typeface="Gothic A1 Medium"/>
                  <a:cs typeface="Gothic A1 Medium"/>
                  <a:sym typeface="Gothic A1 Medium"/>
                </a:rPr>
                <a:t>게시판 기본기능 개발 및 버그수정</a:t>
              </a:r>
            </a:p>
          </p:txBody>
        </p:sp>
      </p:grpSp>
      <p:grpSp>
        <p:nvGrpSpPr>
          <p:cNvPr name="Group 25" id="25"/>
          <p:cNvGrpSpPr/>
          <p:nvPr/>
        </p:nvGrpSpPr>
        <p:grpSpPr>
          <a:xfrm rot="0">
            <a:off x="7275130" y="5688679"/>
            <a:ext cx="5931736" cy="765347"/>
            <a:chOff x="0" y="0"/>
            <a:chExt cx="1562268" cy="201573"/>
          </a:xfrm>
        </p:grpSpPr>
        <p:sp>
          <p:nvSpPr>
            <p:cNvPr name="Freeform 26" id="26"/>
            <p:cNvSpPr/>
            <p:nvPr/>
          </p:nvSpPr>
          <p:spPr>
            <a:xfrm flipH="false" flipV="false" rot="0">
              <a:off x="0" y="0"/>
              <a:ext cx="1562268" cy="201573"/>
            </a:xfrm>
            <a:custGeom>
              <a:avLst/>
              <a:gdLst/>
              <a:ahLst/>
              <a:cxnLst/>
              <a:rect r="r" b="b" t="t" l="l"/>
              <a:pathLst>
                <a:path h="201573" w="1562268">
                  <a:moveTo>
                    <a:pt x="0" y="0"/>
                  </a:moveTo>
                  <a:lnTo>
                    <a:pt x="1562268" y="0"/>
                  </a:lnTo>
                  <a:lnTo>
                    <a:pt x="1562268" y="201573"/>
                  </a:lnTo>
                  <a:lnTo>
                    <a:pt x="0" y="201573"/>
                  </a:lnTo>
                  <a:close/>
                </a:path>
              </a:pathLst>
            </a:custGeom>
            <a:solidFill>
              <a:srgbClr val="B29B7C"/>
            </a:solidFill>
          </p:spPr>
        </p:sp>
        <p:sp>
          <p:nvSpPr>
            <p:cNvPr name="TextBox 27" id="27"/>
            <p:cNvSpPr txBox="true"/>
            <p:nvPr/>
          </p:nvSpPr>
          <p:spPr>
            <a:xfrm>
              <a:off x="0" y="-95250"/>
              <a:ext cx="1562268" cy="296823"/>
            </a:xfrm>
            <a:prstGeom prst="rect">
              <a:avLst/>
            </a:prstGeom>
          </p:spPr>
          <p:txBody>
            <a:bodyPr anchor="ctr" rtlCol="false" tIns="50800" lIns="50800" bIns="50800" rIns="50800"/>
            <a:lstStyle/>
            <a:p>
              <a:pPr algn="ctr">
                <a:lnSpc>
                  <a:spcPts val="2366"/>
                </a:lnSpc>
              </a:pPr>
              <a:r>
                <a:rPr lang="en-US" sz="1400">
                  <a:solidFill>
                    <a:srgbClr val="FFFFFF"/>
                  </a:solidFill>
                  <a:latin typeface="Gothic A1 Medium"/>
                  <a:ea typeface="Gothic A1 Medium"/>
                  <a:cs typeface="Gothic A1 Medium"/>
                  <a:sym typeface="Gothic A1 Medium"/>
                </a:rPr>
                <a:t>채팅,이벤트 등 세부기능 개발 </a:t>
              </a:r>
            </a:p>
          </p:txBody>
        </p:sp>
      </p:grpSp>
      <p:grpSp>
        <p:nvGrpSpPr>
          <p:cNvPr name="Group 28" id="28"/>
          <p:cNvGrpSpPr/>
          <p:nvPr/>
        </p:nvGrpSpPr>
        <p:grpSpPr>
          <a:xfrm rot="0">
            <a:off x="11697889" y="6454026"/>
            <a:ext cx="3254481" cy="765347"/>
            <a:chOff x="0" y="0"/>
            <a:chExt cx="857147" cy="201573"/>
          </a:xfrm>
        </p:grpSpPr>
        <p:sp>
          <p:nvSpPr>
            <p:cNvPr name="Freeform 29" id="29"/>
            <p:cNvSpPr/>
            <p:nvPr/>
          </p:nvSpPr>
          <p:spPr>
            <a:xfrm flipH="false" flipV="false" rot="0">
              <a:off x="0" y="0"/>
              <a:ext cx="857147" cy="201573"/>
            </a:xfrm>
            <a:custGeom>
              <a:avLst/>
              <a:gdLst/>
              <a:ahLst/>
              <a:cxnLst/>
              <a:rect r="r" b="b" t="t" l="l"/>
              <a:pathLst>
                <a:path h="201573" w="857147">
                  <a:moveTo>
                    <a:pt x="0" y="0"/>
                  </a:moveTo>
                  <a:lnTo>
                    <a:pt x="857147" y="0"/>
                  </a:lnTo>
                  <a:lnTo>
                    <a:pt x="857147" y="201573"/>
                  </a:lnTo>
                  <a:lnTo>
                    <a:pt x="0" y="201573"/>
                  </a:lnTo>
                  <a:close/>
                </a:path>
              </a:pathLst>
            </a:custGeom>
            <a:solidFill>
              <a:srgbClr val="C4BCB4"/>
            </a:solidFill>
          </p:spPr>
        </p:sp>
        <p:sp>
          <p:nvSpPr>
            <p:cNvPr name="TextBox 30" id="30"/>
            <p:cNvSpPr txBox="true"/>
            <p:nvPr/>
          </p:nvSpPr>
          <p:spPr>
            <a:xfrm>
              <a:off x="0" y="-95250"/>
              <a:ext cx="857147" cy="296823"/>
            </a:xfrm>
            <a:prstGeom prst="rect">
              <a:avLst/>
            </a:prstGeom>
          </p:spPr>
          <p:txBody>
            <a:bodyPr anchor="ctr" rtlCol="false" tIns="50800" lIns="50800" bIns="50800" rIns="50800"/>
            <a:lstStyle/>
            <a:p>
              <a:pPr algn="ctr">
                <a:lnSpc>
                  <a:spcPts val="2366"/>
                </a:lnSpc>
              </a:pPr>
              <a:r>
                <a:rPr lang="en-US" sz="1400">
                  <a:solidFill>
                    <a:srgbClr val="FFFFFF"/>
                  </a:solidFill>
                  <a:latin typeface="Gothic A1 Medium"/>
                  <a:ea typeface="Gothic A1 Medium"/>
                  <a:cs typeface="Gothic A1 Medium"/>
                  <a:sym typeface="Gothic A1 Medium"/>
                </a:rPr>
                <a:t>최종통합 및 API 명세작성</a:t>
              </a:r>
            </a:p>
          </p:txBody>
        </p:sp>
      </p:grpSp>
      <p:grpSp>
        <p:nvGrpSpPr>
          <p:cNvPr name="Group 31" id="31"/>
          <p:cNvGrpSpPr/>
          <p:nvPr/>
        </p:nvGrpSpPr>
        <p:grpSpPr>
          <a:xfrm rot="0">
            <a:off x="13817174" y="7206501"/>
            <a:ext cx="2336610" cy="765347"/>
            <a:chOff x="0" y="0"/>
            <a:chExt cx="615403" cy="201573"/>
          </a:xfrm>
        </p:grpSpPr>
        <p:sp>
          <p:nvSpPr>
            <p:cNvPr name="Freeform 32" id="32"/>
            <p:cNvSpPr/>
            <p:nvPr/>
          </p:nvSpPr>
          <p:spPr>
            <a:xfrm flipH="false" flipV="false" rot="0">
              <a:off x="0" y="0"/>
              <a:ext cx="615403" cy="201573"/>
            </a:xfrm>
            <a:custGeom>
              <a:avLst/>
              <a:gdLst/>
              <a:ahLst/>
              <a:cxnLst/>
              <a:rect r="r" b="b" t="t" l="l"/>
              <a:pathLst>
                <a:path h="201573" w="615403">
                  <a:moveTo>
                    <a:pt x="0" y="0"/>
                  </a:moveTo>
                  <a:lnTo>
                    <a:pt x="615403" y="0"/>
                  </a:lnTo>
                  <a:lnTo>
                    <a:pt x="615403" y="201573"/>
                  </a:lnTo>
                  <a:lnTo>
                    <a:pt x="0" y="201573"/>
                  </a:lnTo>
                  <a:close/>
                </a:path>
              </a:pathLst>
            </a:custGeom>
            <a:solidFill>
              <a:srgbClr val="8B9684"/>
            </a:solidFill>
          </p:spPr>
        </p:sp>
        <p:sp>
          <p:nvSpPr>
            <p:cNvPr name="TextBox 33" id="33"/>
            <p:cNvSpPr txBox="true"/>
            <p:nvPr/>
          </p:nvSpPr>
          <p:spPr>
            <a:xfrm>
              <a:off x="0" y="-95250"/>
              <a:ext cx="615403" cy="296823"/>
            </a:xfrm>
            <a:prstGeom prst="rect">
              <a:avLst/>
            </a:prstGeom>
          </p:spPr>
          <p:txBody>
            <a:bodyPr anchor="ctr" rtlCol="false" tIns="50800" lIns="50800" bIns="50800" rIns="50800"/>
            <a:lstStyle/>
            <a:p>
              <a:pPr algn="ctr">
                <a:lnSpc>
                  <a:spcPts val="2366"/>
                </a:lnSpc>
              </a:pPr>
              <a:r>
                <a:rPr lang="en-US" sz="1400">
                  <a:solidFill>
                    <a:srgbClr val="FFFFFF"/>
                  </a:solidFill>
                  <a:latin typeface="Gothic A1 Medium"/>
                  <a:ea typeface="Gothic A1 Medium"/>
                  <a:cs typeface="Gothic A1 Medium"/>
                  <a:sym typeface="Gothic A1 Medium"/>
                </a:rPr>
                <a:t>영상 및 PPT제작</a:t>
              </a:r>
            </a:p>
          </p:txBody>
        </p:sp>
      </p:grpSp>
      <p:sp>
        <p:nvSpPr>
          <p:cNvPr name="TextBox 34" id="34"/>
          <p:cNvSpPr txBox="true"/>
          <p:nvPr/>
        </p:nvSpPr>
        <p:spPr>
          <a:xfrm rot="0">
            <a:off x="2378888" y="3565149"/>
            <a:ext cx="560784" cy="329057"/>
          </a:xfrm>
          <a:prstGeom prst="rect">
            <a:avLst/>
          </a:prstGeom>
        </p:spPr>
        <p:txBody>
          <a:bodyPr anchor="t" rtlCol="false" tIns="0" lIns="0" bIns="0" rIns="0">
            <a:spAutoFit/>
          </a:bodyPr>
          <a:lstStyle/>
          <a:p>
            <a:pPr algn="ctr">
              <a:lnSpc>
                <a:spcPts val="2703"/>
              </a:lnSpc>
              <a:spcBef>
                <a:spcPct val="0"/>
              </a:spcBef>
            </a:pPr>
            <a:r>
              <a:rPr lang="en-US" sz="1599">
                <a:solidFill>
                  <a:srgbClr val="1C1D1A"/>
                </a:solidFill>
                <a:latin typeface="Glacial Indifference"/>
                <a:ea typeface="Glacial Indifference"/>
                <a:cs typeface="Glacial Indifference"/>
                <a:sym typeface="Glacial Indifference"/>
              </a:rPr>
              <a:t>팀회의</a:t>
            </a:r>
          </a:p>
        </p:txBody>
      </p:sp>
      <p:sp>
        <p:nvSpPr>
          <p:cNvPr name="TextBox 35" id="35"/>
          <p:cNvSpPr txBox="true"/>
          <p:nvPr/>
        </p:nvSpPr>
        <p:spPr>
          <a:xfrm rot="0">
            <a:off x="2386255" y="4331028"/>
            <a:ext cx="546050" cy="329057"/>
          </a:xfrm>
          <a:prstGeom prst="rect">
            <a:avLst/>
          </a:prstGeom>
        </p:spPr>
        <p:txBody>
          <a:bodyPr anchor="t" rtlCol="false" tIns="0" lIns="0" bIns="0" rIns="0">
            <a:spAutoFit/>
          </a:bodyPr>
          <a:lstStyle/>
          <a:p>
            <a:pPr algn="ctr">
              <a:lnSpc>
                <a:spcPts val="2703"/>
              </a:lnSpc>
              <a:spcBef>
                <a:spcPct val="0"/>
              </a:spcBef>
            </a:pPr>
            <a:r>
              <a:rPr lang="en-US" sz="1599">
                <a:solidFill>
                  <a:srgbClr val="1C1D1A"/>
                </a:solidFill>
                <a:latin typeface="Glacial Indifference"/>
                <a:ea typeface="Glacial Indifference"/>
                <a:cs typeface="Glacial Indifference"/>
                <a:sym typeface="Glacial Indifference"/>
              </a:rPr>
              <a:t>UI구현</a:t>
            </a:r>
          </a:p>
        </p:txBody>
      </p:sp>
      <p:sp>
        <p:nvSpPr>
          <p:cNvPr name="TextBox 36" id="36"/>
          <p:cNvSpPr txBox="true"/>
          <p:nvPr/>
        </p:nvSpPr>
        <p:spPr>
          <a:xfrm rot="0">
            <a:off x="2285424" y="5096907"/>
            <a:ext cx="747712" cy="329057"/>
          </a:xfrm>
          <a:prstGeom prst="rect">
            <a:avLst/>
          </a:prstGeom>
        </p:spPr>
        <p:txBody>
          <a:bodyPr anchor="t" rtlCol="false" tIns="0" lIns="0" bIns="0" rIns="0">
            <a:spAutoFit/>
          </a:bodyPr>
          <a:lstStyle/>
          <a:p>
            <a:pPr algn="ctr">
              <a:lnSpc>
                <a:spcPts val="2703"/>
              </a:lnSpc>
              <a:spcBef>
                <a:spcPct val="0"/>
              </a:spcBef>
            </a:pPr>
            <a:r>
              <a:rPr lang="en-US" sz="1599">
                <a:solidFill>
                  <a:srgbClr val="1C1D1A"/>
                </a:solidFill>
                <a:latin typeface="Glacial Indifference"/>
                <a:ea typeface="Glacial Indifference"/>
                <a:cs typeface="Glacial Indifference"/>
                <a:sym typeface="Glacial Indifference"/>
              </a:rPr>
              <a:t>기능개발</a:t>
            </a:r>
          </a:p>
        </p:txBody>
      </p:sp>
      <p:sp>
        <p:nvSpPr>
          <p:cNvPr name="TextBox 37" id="37"/>
          <p:cNvSpPr txBox="true"/>
          <p:nvPr/>
        </p:nvSpPr>
        <p:spPr>
          <a:xfrm rot="0">
            <a:off x="2137117" y="6628665"/>
            <a:ext cx="1044327" cy="329057"/>
          </a:xfrm>
          <a:prstGeom prst="rect">
            <a:avLst/>
          </a:prstGeom>
        </p:spPr>
        <p:txBody>
          <a:bodyPr anchor="t" rtlCol="false" tIns="0" lIns="0" bIns="0" rIns="0">
            <a:spAutoFit/>
          </a:bodyPr>
          <a:lstStyle/>
          <a:p>
            <a:pPr algn="ctr">
              <a:lnSpc>
                <a:spcPts val="2703"/>
              </a:lnSpc>
              <a:spcBef>
                <a:spcPct val="0"/>
              </a:spcBef>
            </a:pPr>
            <a:r>
              <a:rPr lang="en-US" sz="1599">
                <a:solidFill>
                  <a:srgbClr val="1C1D1A"/>
                </a:solidFill>
                <a:latin typeface="Glacial Indifference"/>
                <a:ea typeface="Glacial Indifference"/>
                <a:cs typeface="Glacial Indifference"/>
                <a:sym typeface="Glacial Indifference"/>
              </a:rPr>
              <a:t>통합 및 회의</a:t>
            </a:r>
          </a:p>
        </p:txBody>
      </p:sp>
      <p:sp>
        <p:nvSpPr>
          <p:cNvPr name="TextBox 38" id="38"/>
          <p:cNvSpPr txBox="true"/>
          <p:nvPr/>
        </p:nvSpPr>
        <p:spPr>
          <a:xfrm rot="0">
            <a:off x="2285424" y="5866998"/>
            <a:ext cx="747712" cy="329057"/>
          </a:xfrm>
          <a:prstGeom prst="rect">
            <a:avLst/>
          </a:prstGeom>
        </p:spPr>
        <p:txBody>
          <a:bodyPr anchor="t" rtlCol="false" tIns="0" lIns="0" bIns="0" rIns="0">
            <a:spAutoFit/>
          </a:bodyPr>
          <a:lstStyle/>
          <a:p>
            <a:pPr algn="ctr">
              <a:lnSpc>
                <a:spcPts val="2703"/>
              </a:lnSpc>
              <a:spcBef>
                <a:spcPct val="0"/>
              </a:spcBef>
            </a:pPr>
            <a:r>
              <a:rPr lang="en-US" sz="1599">
                <a:solidFill>
                  <a:srgbClr val="1C1D1A"/>
                </a:solidFill>
                <a:latin typeface="Glacial Indifference"/>
                <a:ea typeface="Glacial Indifference"/>
                <a:cs typeface="Glacial Indifference"/>
                <a:sym typeface="Glacial Indifference"/>
              </a:rPr>
              <a:t>세부설계</a:t>
            </a:r>
          </a:p>
        </p:txBody>
      </p:sp>
      <p:sp>
        <p:nvSpPr>
          <p:cNvPr name="TextBox 39" id="39"/>
          <p:cNvSpPr txBox="true"/>
          <p:nvPr/>
        </p:nvSpPr>
        <p:spPr>
          <a:xfrm rot="0">
            <a:off x="2285424" y="7394544"/>
            <a:ext cx="747712" cy="329057"/>
          </a:xfrm>
          <a:prstGeom prst="rect">
            <a:avLst/>
          </a:prstGeom>
        </p:spPr>
        <p:txBody>
          <a:bodyPr anchor="t" rtlCol="false" tIns="0" lIns="0" bIns="0" rIns="0">
            <a:spAutoFit/>
          </a:bodyPr>
          <a:lstStyle/>
          <a:p>
            <a:pPr algn="ctr">
              <a:lnSpc>
                <a:spcPts val="2703"/>
              </a:lnSpc>
              <a:spcBef>
                <a:spcPct val="0"/>
              </a:spcBef>
            </a:pPr>
            <a:r>
              <a:rPr lang="en-US" sz="1599">
                <a:solidFill>
                  <a:srgbClr val="1C1D1A"/>
                </a:solidFill>
                <a:latin typeface="Glacial Indifference"/>
                <a:ea typeface="Glacial Indifference"/>
                <a:cs typeface="Glacial Indifference"/>
                <a:sym typeface="Glacial Indifference"/>
              </a:rPr>
              <a:t>자료제작</a:t>
            </a:r>
          </a:p>
        </p:txBody>
      </p:sp>
      <p:sp>
        <p:nvSpPr>
          <p:cNvPr name="TextBox 40" id="40"/>
          <p:cNvSpPr txBox="true"/>
          <p:nvPr/>
        </p:nvSpPr>
        <p:spPr>
          <a:xfrm rot="0">
            <a:off x="2518095" y="2266600"/>
            <a:ext cx="1360140" cy="408940"/>
          </a:xfrm>
          <a:prstGeom prst="rect">
            <a:avLst/>
          </a:prstGeom>
        </p:spPr>
        <p:txBody>
          <a:bodyPr anchor="t" rtlCol="false" tIns="0" lIns="0" bIns="0" rIns="0">
            <a:spAutoFit/>
          </a:bodyPr>
          <a:lstStyle/>
          <a:p>
            <a:pPr algn="ctr">
              <a:lnSpc>
                <a:spcPts val="3380"/>
              </a:lnSpc>
              <a:spcBef>
                <a:spcPct val="0"/>
              </a:spcBef>
            </a:pPr>
            <a:r>
              <a:rPr lang="en-US" sz="2000">
                <a:solidFill>
                  <a:srgbClr val="1C1D1A"/>
                </a:solidFill>
                <a:latin typeface="Glacial Indifference"/>
                <a:ea typeface="Glacial Indifference"/>
                <a:cs typeface="Glacial Indifference"/>
                <a:sym typeface="Glacial Indifference"/>
              </a:rPr>
              <a:t>2024/08/19</a:t>
            </a:r>
          </a:p>
        </p:txBody>
      </p:sp>
      <p:sp>
        <p:nvSpPr>
          <p:cNvPr name="TextBox 41" id="41"/>
          <p:cNvSpPr txBox="true"/>
          <p:nvPr/>
        </p:nvSpPr>
        <p:spPr>
          <a:xfrm rot="0">
            <a:off x="5517080" y="2266600"/>
            <a:ext cx="1386334" cy="408940"/>
          </a:xfrm>
          <a:prstGeom prst="rect">
            <a:avLst/>
          </a:prstGeom>
        </p:spPr>
        <p:txBody>
          <a:bodyPr anchor="t" rtlCol="false" tIns="0" lIns="0" bIns="0" rIns="0">
            <a:spAutoFit/>
          </a:bodyPr>
          <a:lstStyle/>
          <a:p>
            <a:pPr algn="ctr">
              <a:lnSpc>
                <a:spcPts val="3380"/>
              </a:lnSpc>
              <a:spcBef>
                <a:spcPct val="0"/>
              </a:spcBef>
            </a:pPr>
            <a:r>
              <a:rPr lang="en-US" sz="2000">
                <a:solidFill>
                  <a:srgbClr val="1C1D1A"/>
                </a:solidFill>
                <a:latin typeface="Glacial Indifference"/>
                <a:ea typeface="Glacial Indifference"/>
                <a:cs typeface="Glacial Indifference"/>
                <a:sym typeface="Glacial Indifference"/>
              </a:rPr>
              <a:t>2024/08/21</a:t>
            </a:r>
          </a:p>
        </p:txBody>
      </p:sp>
      <p:sp>
        <p:nvSpPr>
          <p:cNvPr name="TextBox 42" id="42"/>
          <p:cNvSpPr txBox="true"/>
          <p:nvPr/>
        </p:nvSpPr>
        <p:spPr>
          <a:xfrm rot="0">
            <a:off x="8499619" y="2266600"/>
            <a:ext cx="1445419" cy="408940"/>
          </a:xfrm>
          <a:prstGeom prst="rect">
            <a:avLst/>
          </a:prstGeom>
        </p:spPr>
        <p:txBody>
          <a:bodyPr anchor="t" rtlCol="false" tIns="0" lIns="0" bIns="0" rIns="0">
            <a:spAutoFit/>
          </a:bodyPr>
          <a:lstStyle/>
          <a:p>
            <a:pPr algn="ctr">
              <a:lnSpc>
                <a:spcPts val="3380"/>
              </a:lnSpc>
              <a:spcBef>
                <a:spcPct val="0"/>
              </a:spcBef>
            </a:pPr>
            <a:r>
              <a:rPr lang="en-US" sz="2000">
                <a:solidFill>
                  <a:srgbClr val="1C1D1A"/>
                </a:solidFill>
                <a:latin typeface="Glacial Indifference"/>
                <a:ea typeface="Glacial Indifference"/>
                <a:cs typeface="Glacial Indifference"/>
                <a:sym typeface="Glacial Indifference"/>
              </a:rPr>
              <a:t>2024/08/23</a:t>
            </a:r>
          </a:p>
        </p:txBody>
      </p:sp>
      <p:sp>
        <p:nvSpPr>
          <p:cNvPr name="TextBox 43" id="43"/>
          <p:cNvSpPr txBox="true"/>
          <p:nvPr/>
        </p:nvSpPr>
        <p:spPr>
          <a:xfrm rot="0">
            <a:off x="11515124" y="2266600"/>
            <a:ext cx="1438573" cy="408940"/>
          </a:xfrm>
          <a:prstGeom prst="rect">
            <a:avLst/>
          </a:prstGeom>
        </p:spPr>
        <p:txBody>
          <a:bodyPr anchor="t" rtlCol="false" tIns="0" lIns="0" bIns="0" rIns="0">
            <a:spAutoFit/>
          </a:bodyPr>
          <a:lstStyle/>
          <a:p>
            <a:pPr algn="ctr">
              <a:lnSpc>
                <a:spcPts val="3380"/>
              </a:lnSpc>
              <a:spcBef>
                <a:spcPct val="0"/>
              </a:spcBef>
            </a:pPr>
            <a:r>
              <a:rPr lang="en-US" sz="2000">
                <a:solidFill>
                  <a:srgbClr val="1C1D1A"/>
                </a:solidFill>
                <a:latin typeface="Glacial Indifference"/>
                <a:ea typeface="Glacial Indifference"/>
                <a:cs typeface="Glacial Indifference"/>
                <a:sym typeface="Glacial Indifference"/>
              </a:rPr>
              <a:t>2024/08/27</a:t>
            </a:r>
          </a:p>
        </p:txBody>
      </p:sp>
      <p:sp>
        <p:nvSpPr>
          <p:cNvPr name="TextBox 44" id="44"/>
          <p:cNvSpPr txBox="true"/>
          <p:nvPr/>
        </p:nvSpPr>
        <p:spPr>
          <a:xfrm rot="0">
            <a:off x="14530703" y="2266600"/>
            <a:ext cx="1431578" cy="408940"/>
          </a:xfrm>
          <a:prstGeom prst="rect">
            <a:avLst/>
          </a:prstGeom>
        </p:spPr>
        <p:txBody>
          <a:bodyPr anchor="t" rtlCol="false" tIns="0" lIns="0" bIns="0" rIns="0">
            <a:spAutoFit/>
          </a:bodyPr>
          <a:lstStyle/>
          <a:p>
            <a:pPr algn="ctr">
              <a:lnSpc>
                <a:spcPts val="3380"/>
              </a:lnSpc>
              <a:spcBef>
                <a:spcPct val="0"/>
              </a:spcBef>
            </a:pPr>
            <a:r>
              <a:rPr lang="en-US" sz="2000">
                <a:solidFill>
                  <a:srgbClr val="1C1D1A"/>
                </a:solidFill>
                <a:latin typeface="Glacial Indifference"/>
                <a:ea typeface="Glacial Indifference"/>
                <a:cs typeface="Glacial Indifference"/>
                <a:sym typeface="Glacial Indifference"/>
              </a:rPr>
              <a:t>2024/08/30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10"/>
            <a:ext cx="18288000" cy="4351098"/>
          </a:xfrm>
          <a:custGeom>
            <a:avLst/>
            <a:gdLst/>
            <a:ahLst/>
            <a:cxnLst/>
            <a:rect r="r" b="b" t="t" l="l"/>
            <a:pathLst>
              <a:path h="4351098" w="18288000">
                <a:moveTo>
                  <a:pt x="0" y="0"/>
                </a:moveTo>
                <a:lnTo>
                  <a:pt x="18288000" y="0"/>
                </a:lnTo>
                <a:lnTo>
                  <a:pt x="18288000" y="4351098"/>
                </a:lnTo>
                <a:lnTo>
                  <a:pt x="0" y="4351098"/>
                </a:lnTo>
                <a:lnTo>
                  <a:pt x="0" y="0"/>
                </a:lnTo>
                <a:close/>
              </a:path>
            </a:pathLst>
          </a:custGeom>
          <a:blipFill>
            <a:blip r:embed="rId2"/>
            <a:stretch>
              <a:fillRect l="0" t="-90015" r="0" b="-90015"/>
            </a:stretch>
          </a:blipFill>
          <a:ln cap="sq">
            <a:noFill/>
            <a:prstDash val="solid"/>
            <a:miter/>
          </a:ln>
        </p:spPr>
      </p:sp>
      <p:sp>
        <p:nvSpPr>
          <p:cNvPr name="Freeform 3" id="3"/>
          <p:cNvSpPr/>
          <p:nvPr/>
        </p:nvSpPr>
        <p:spPr>
          <a:xfrm flipH="false" flipV="false" rot="0">
            <a:off x="16030487" y="8768909"/>
            <a:ext cx="483838" cy="487382"/>
          </a:xfrm>
          <a:custGeom>
            <a:avLst/>
            <a:gdLst/>
            <a:ahLst/>
            <a:cxnLst/>
            <a:rect r="r" b="b" t="t" l="l"/>
            <a:pathLst>
              <a:path h="487382" w="483838">
                <a:moveTo>
                  <a:pt x="0" y="0"/>
                </a:moveTo>
                <a:lnTo>
                  <a:pt x="483838" y="0"/>
                </a:lnTo>
                <a:lnTo>
                  <a:pt x="483838" y="487383"/>
                </a:lnTo>
                <a:lnTo>
                  <a:pt x="0" y="4873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716877" y="8776205"/>
            <a:ext cx="1242680" cy="425166"/>
          </a:xfrm>
          <a:prstGeom prst="rect">
            <a:avLst/>
          </a:prstGeom>
        </p:spPr>
        <p:txBody>
          <a:bodyPr anchor="t" rtlCol="false" tIns="0" lIns="0" bIns="0" rIns="0">
            <a:spAutoFit/>
          </a:bodyPr>
          <a:lstStyle/>
          <a:p>
            <a:pPr algn="just">
              <a:lnSpc>
                <a:spcPts val="3542"/>
              </a:lnSpc>
            </a:pPr>
            <a:r>
              <a:rPr lang="en-US" sz="2530" spc="-43">
                <a:solidFill>
                  <a:srgbClr val="FFFFFF"/>
                </a:solidFill>
                <a:latin typeface="Source Han Sans KR Bold"/>
                <a:ea typeface="Source Han Sans KR Bold"/>
                <a:cs typeface="Source Han Sans KR Bold"/>
                <a:sym typeface="Source Han Sans KR Bold"/>
              </a:rPr>
              <a:t>Logo</a:t>
            </a:r>
          </a:p>
        </p:txBody>
      </p:sp>
      <p:sp>
        <p:nvSpPr>
          <p:cNvPr name="TextBox 5" id="5"/>
          <p:cNvSpPr txBox="true"/>
          <p:nvPr/>
        </p:nvSpPr>
        <p:spPr>
          <a:xfrm rot="0">
            <a:off x="8406485" y="6714113"/>
            <a:ext cx="1917062" cy="329984"/>
          </a:xfrm>
          <a:prstGeom prst="rect">
            <a:avLst/>
          </a:prstGeom>
        </p:spPr>
        <p:txBody>
          <a:bodyPr anchor="t" rtlCol="false" tIns="0" lIns="0" bIns="0" rIns="0">
            <a:spAutoFit/>
          </a:bodyPr>
          <a:lstStyle/>
          <a:p>
            <a:pPr algn="l" marL="0" indent="0" lvl="0">
              <a:lnSpc>
                <a:spcPts val="2757"/>
              </a:lnSpc>
              <a:spcBef>
                <a:spcPct val="0"/>
              </a:spcBef>
            </a:pPr>
            <a:r>
              <a:rPr lang="en-US" sz="1969" spc="-70">
                <a:solidFill>
                  <a:srgbClr val="000000"/>
                </a:solidFill>
                <a:latin typeface="Source Han Sans KR Bold"/>
                <a:ea typeface="Source Han Sans KR Bold"/>
                <a:cs typeface="Source Han Sans KR Bold"/>
                <a:sym typeface="Source Han Sans KR Bold"/>
              </a:rPr>
              <a:t>세부기능</a:t>
            </a:r>
          </a:p>
        </p:txBody>
      </p:sp>
      <p:sp>
        <p:nvSpPr>
          <p:cNvPr name="TextBox 6" id="6"/>
          <p:cNvSpPr txBox="true"/>
          <p:nvPr/>
        </p:nvSpPr>
        <p:spPr>
          <a:xfrm rot="0">
            <a:off x="5907301" y="6714113"/>
            <a:ext cx="1737985" cy="329984"/>
          </a:xfrm>
          <a:prstGeom prst="rect">
            <a:avLst/>
          </a:prstGeom>
        </p:spPr>
        <p:txBody>
          <a:bodyPr anchor="t" rtlCol="false" tIns="0" lIns="0" bIns="0" rIns="0">
            <a:spAutoFit/>
          </a:bodyPr>
          <a:lstStyle/>
          <a:p>
            <a:pPr algn="l" marL="0" indent="0" lvl="0">
              <a:lnSpc>
                <a:spcPts val="2757"/>
              </a:lnSpc>
              <a:spcBef>
                <a:spcPct val="0"/>
              </a:spcBef>
            </a:pPr>
            <a:r>
              <a:rPr lang="en-US" sz="1969" spc="-70">
                <a:solidFill>
                  <a:srgbClr val="000000"/>
                </a:solidFill>
                <a:latin typeface="Source Han Sans KR Bold"/>
                <a:ea typeface="Source Han Sans KR Bold"/>
                <a:cs typeface="Source Han Sans KR Bold"/>
                <a:sym typeface="Source Han Sans KR Bold"/>
              </a:rPr>
              <a:t>UI/기능</a:t>
            </a:r>
          </a:p>
        </p:txBody>
      </p:sp>
      <p:grpSp>
        <p:nvGrpSpPr>
          <p:cNvPr name="Group 7" id="7"/>
          <p:cNvGrpSpPr/>
          <p:nvPr/>
        </p:nvGrpSpPr>
        <p:grpSpPr>
          <a:xfrm rot="0">
            <a:off x="16128839" y="9115564"/>
            <a:ext cx="1929070" cy="487382"/>
            <a:chOff x="0" y="0"/>
            <a:chExt cx="2572094" cy="649843"/>
          </a:xfrm>
        </p:grpSpPr>
        <p:sp>
          <p:nvSpPr>
            <p:cNvPr name="Freeform 8" id="8"/>
            <p:cNvSpPr/>
            <p:nvPr/>
          </p:nvSpPr>
          <p:spPr>
            <a:xfrm flipH="false" flipV="false" rot="0">
              <a:off x="0" y="0"/>
              <a:ext cx="645117" cy="649843"/>
            </a:xfrm>
            <a:custGeom>
              <a:avLst/>
              <a:gdLst/>
              <a:ahLst/>
              <a:cxnLst/>
              <a:rect r="r" b="b" t="t" l="l"/>
              <a:pathLst>
                <a:path h="649843" w="645117">
                  <a:moveTo>
                    <a:pt x="0" y="0"/>
                  </a:moveTo>
                  <a:lnTo>
                    <a:pt x="645117" y="0"/>
                  </a:lnTo>
                  <a:lnTo>
                    <a:pt x="645117" y="649843"/>
                  </a:lnTo>
                  <a:lnTo>
                    <a:pt x="0" y="649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915187" y="25602"/>
              <a:ext cx="1656907" cy="551014"/>
            </a:xfrm>
            <a:prstGeom prst="rect">
              <a:avLst/>
            </a:prstGeom>
          </p:spPr>
          <p:txBody>
            <a:bodyPr anchor="t" rtlCol="false" tIns="0" lIns="0" bIns="0" rIns="0">
              <a:spAutoFit/>
            </a:bodyPr>
            <a:lstStyle/>
            <a:p>
              <a:pPr algn="just">
                <a:lnSpc>
                  <a:spcPts val="3542"/>
                </a:lnSpc>
              </a:pPr>
              <a:r>
                <a:rPr lang="en-US" sz="2530" spc="-43">
                  <a:solidFill>
                    <a:srgbClr val="000001"/>
                  </a:solidFill>
                  <a:latin typeface="Source Han Sans KR Bold"/>
                  <a:ea typeface="Source Han Sans KR Bold"/>
                  <a:cs typeface="Source Han Sans KR Bold"/>
                  <a:sym typeface="Source Han Sans KR Bold"/>
                </a:rPr>
                <a:t>Logo</a:t>
              </a:r>
            </a:p>
          </p:txBody>
        </p:sp>
      </p:grpSp>
      <p:sp>
        <p:nvSpPr>
          <p:cNvPr name="AutoShape 10" id="10"/>
          <p:cNvSpPr/>
          <p:nvPr/>
        </p:nvSpPr>
        <p:spPr>
          <a:xfrm>
            <a:off x="8002473" y="6320010"/>
            <a:ext cx="0" cy="759414"/>
          </a:xfrm>
          <a:prstGeom prst="line">
            <a:avLst/>
          </a:prstGeom>
          <a:ln cap="flat" w="9525">
            <a:solidFill>
              <a:srgbClr val="DFDFDF"/>
            </a:solidFill>
            <a:prstDash val="solid"/>
            <a:headEnd type="none" len="sm" w="sm"/>
            <a:tailEnd type="none" len="sm" w="sm"/>
          </a:ln>
        </p:spPr>
      </p:sp>
      <p:sp>
        <p:nvSpPr>
          <p:cNvPr name="AutoShape 11" id="11"/>
          <p:cNvSpPr/>
          <p:nvPr/>
        </p:nvSpPr>
        <p:spPr>
          <a:xfrm>
            <a:off x="10620486" y="6320010"/>
            <a:ext cx="0" cy="759414"/>
          </a:xfrm>
          <a:prstGeom prst="line">
            <a:avLst/>
          </a:prstGeom>
          <a:ln cap="flat" w="9525">
            <a:solidFill>
              <a:srgbClr val="DFDFDF"/>
            </a:solidFill>
            <a:prstDash val="solid"/>
            <a:headEnd type="none" len="sm" w="sm"/>
            <a:tailEnd type="none" len="sm" w="sm"/>
          </a:ln>
        </p:spPr>
      </p:sp>
      <p:sp>
        <p:nvSpPr>
          <p:cNvPr name="TextBox 12" id="12"/>
          <p:cNvSpPr txBox="true"/>
          <p:nvPr/>
        </p:nvSpPr>
        <p:spPr>
          <a:xfrm rot="0">
            <a:off x="1183715" y="6035503"/>
            <a:ext cx="3933011" cy="1260486"/>
          </a:xfrm>
          <a:prstGeom prst="rect">
            <a:avLst/>
          </a:prstGeom>
        </p:spPr>
        <p:txBody>
          <a:bodyPr anchor="t" rtlCol="false" tIns="0" lIns="0" bIns="0" rIns="0">
            <a:spAutoFit/>
          </a:bodyPr>
          <a:lstStyle/>
          <a:p>
            <a:pPr algn="l">
              <a:lnSpc>
                <a:spcPts val="9674"/>
              </a:lnSpc>
            </a:pPr>
            <a:r>
              <a:rPr lang="en-US" sz="9214" spc="-617">
                <a:solidFill>
                  <a:srgbClr val="000000"/>
                </a:solidFill>
                <a:latin typeface="Source Han Sans KR Bold"/>
                <a:ea typeface="Source Han Sans KR Bold"/>
                <a:cs typeface="Source Han Sans KR Bold"/>
                <a:sym typeface="Source Han Sans KR Bold"/>
              </a:rPr>
              <a:t>UI/기능</a:t>
            </a:r>
          </a:p>
        </p:txBody>
      </p:sp>
      <p:sp>
        <p:nvSpPr>
          <p:cNvPr name="TextBox 13" id="13"/>
          <p:cNvSpPr txBox="true"/>
          <p:nvPr/>
        </p:nvSpPr>
        <p:spPr>
          <a:xfrm rot="0">
            <a:off x="1299068" y="5101802"/>
            <a:ext cx="1267504" cy="519203"/>
          </a:xfrm>
          <a:prstGeom prst="rect">
            <a:avLst/>
          </a:prstGeom>
        </p:spPr>
        <p:txBody>
          <a:bodyPr anchor="t" rtlCol="false" tIns="0" lIns="0" bIns="0" rIns="0">
            <a:spAutoFit/>
          </a:bodyPr>
          <a:lstStyle/>
          <a:p>
            <a:pPr algn="l" marL="0" indent="0" lvl="0">
              <a:lnSpc>
                <a:spcPts val="3935"/>
              </a:lnSpc>
              <a:spcBef>
                <a:spcPct val="0"/>
              </a:spcBef>
            </a:pPr>
            <a:r>
              <a:rPr lang="en-US" sz="2811">
                <a:solidFill>
                  <a:srgbClr val="000000"/>
                </a:solidFill>
                <a:latin typeface="Telegraf"/>
                <a:ea typeface="Telegraf"/>
                <a:cs typeface="Telegraf"/>
                <a:sym typeface="Telegraf"/>
              </a:rPr>
              <a:t>Part 2</a:t>
            </a:r>
          </a:p>
        </p:txBody>
      </p:sp>
      <p:sp>
        <p:nvSpPr>
          <p:cNvPr name="TextBox 14" id="14"/>
          <p:cNvSpPr txBox="true"/>
          <p:nvPr/>
        </p:nvSpPr>
        <p:spPr>
          <a:xfrm rot="0">
            <a:off x="8416010" y="6253335"/>
            <a:ext cx="874928" cy="385130"/>
          </a:xfrm>
          <a:prstGeom prst="rect">
            <a:avLst/>
          </a:prstGeom>
        </p:spPr>
        <p:txBody>
          <a:bodyPr anchor="t" rtlCol="false" tIns="0" lIns="0" bIns="0" rIns="0">
            <a:spAutoFit/>
          </a:bodyPr>
          <a:lstStyle/>
          <a:p>
            <a:pPr algn="l" marL="0" indent="0" lvl="0">
              <a:lnSpc>
                <a:spcPts val="2956"/>
              </a:lnSpc>
              <a:spcBef>
                <a:spcPct val="0"/>
              </a:spcBef>
            </a:pPr>
            <a:r>
              <a:rPr lang="en-US" sz="2111">
                <a:solidFill>
                  <a:srgbClr val="000000"/>
                </a:solidFill>
                <a:latin typeface="Telegraf"/>
                <a:ea typeface="Telegraf"/>
                <a:cs typeface="Telegraf"/>
                <a:sym typeface="Telegraf"/>
              </a:rPr>
              <a:t>2-2</a:t>
            </a:r>
          </a:p>
        </p:txBody>
      </p:sp>
      <p:sp>
        <p:nvSpPr>
          <p:cNvPr name="TextBox 15" id="15"/>
          <p:cNvSpPr txBox="true"/>
          <p:nvPr/>
        </p:nvSpPr>
        <p:spPr>
          <a:xfrm rot="0">
            <a:off x="5916826" y="6253335"/>
            <a:ext cx="874928" cy="385130"/>
          </a:xfrm>
          <a:prstGeom prst="rect">
            <a:avLst/>
          </a:prstGeom>
        </p:spPr>
        <p:txBody>
          <a:bodyPr anchor="t" rtlCol="false" tIns="0" lIns="0" bIns="0" rIns="0">
            <a:spAutoFit/>
          </a:bodyPr>
          <a:lstStyle/>
          <a:p>
            <a:pPr algn="l" marL="0" indent="0" lvl="0">
              <a:lnSpc>
                <a:spcPts val="2956"/>
              </a:lnSpc>
              <a:spcBef>
                <a:spcPct val="0"/>
              </a:spcBef>
            </a:pPr>
            <a:r>
              <a:rPr lang="en-US" sz="2111">
                <a:solidFill>
                  <a:srgbClr val="000000"/>
                </a:solidFill>
                <a:latin typeface="Telegraf"/>
                <a:ea typeface="Telegraf"/>
                <a:cs typeface="Telegraf"/>
                <a:sym typeface="Telegraf"/>
              </a:rPr>
              <a:t>2-1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DAGOuybZmnM</dc:identifier>
  <dcterms:modified xsi:type="dcterms:W3CDTF">2011-08-01T06:04:30Z</dcterms:modified>
  <cp:revision>1</cp:revision>
  <dc:title>블랙 화이트 깔끔한 비지니스 사업 제안 발표 프레젠테이션</dc:title>
</cp:coreProperties>
</file>